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8" r:id="rId6"/>
    <p:sldId id="260" r:id="rId7"/>
    <p:sldId id="261" r:id="rId8"/>
    <p:sldId id="262" r:id="rId9"/>
    <p:sldId id="281" r:id="rId10"/>
    <p:sldId id="263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65" r:id="rId21"/>
    <p:sldId id="278" r:id="rId22"/>
    <p:sldId id="279" r:id="rId23"/>
    <p:sldId id="267" r:id="rId24"/>
    <p:sldId id="280" r:id="rId25"/>
  </p:sldIdLst>
  <p:sldSz cx="18288000" cy="10287000"/>
  <p:notesSz cx="6858000" cy="9144000"/>
  <p:embeddedFontLs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David" panose="020E0502060401010101" pitchFamily="34" charset="-79"/>
      <p:regular r:id="rId30"/>
      <p:bold r:id="rId31"/>
    </p:embeddedFont>
    <p:embeddedFont>
      <p:font typeface="Tahoma" panose="020B0604030504040204" pitchFamily="34" charset="0"/>
      <p:regular r:id="rId32"/>
      <p:bold r:id="rId33"/>
    </p:embeddedFont>
    <p:embeddedFont>
      <p:font typeface="TT Travels" panose="020B0604020202020204" charset="0"/>
      <p:regular r:id="rId3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סגנון ביניים 2 - הדגשה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סגנון בהיר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 autoAdjust="0"/>
    <p:restoredTop sz="94599" autoAdjust="0"/>
  </p:normalViewPr>
  <p:slideViewPr>
    <p:cSldViewPr>
      <p:cViewPr varScale="1">
        <p:scale>
          <a:sx n="53" d="100"/>
          <a:sy n="53" d="100"/>
        </p:scale>
        <p:origin x="782" y="2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8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jpe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31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31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1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1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image" Target="../media/image31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38.png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1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png"/><Relationship Id="rId4" Type="http://schemas.openxmlformats.org/officeDocument/2006/relationships/image" Target="../media/image31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png"/><Relationship Id="rId4" Type="http://schemas.openxmlformats.org/officeDocument/2006/relationships/image" Target="../media/image31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7.png"/><Relationship Id="rId4" Type="http://schemas.openxmlformats.org/officeDocument/2006/relationships/image" Target="../media/image44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8.png"/><Relationship Id="rId4" Type="http://schemas.openxmlformats.org/officeDocument/2006/relationships/image" Target="../media/image44.sv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16.png"/><Relationship Id="rId7" Type="http://schemas.openxmlformats.org/officeDocument/2006/relationships/image" Target="../media/image4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svg"/><Relationship Id="rId5" Type="http://schemas.openxmlformats.org/officeDocument/2006/relationships/image" Target="../media/image49.png"/><Relationship Id="rId4" Type="http://schemas.openxmlformats.org/officeDocument/2006/relationships/image" Target="../media/image17.svg"/><Relationship Id="rId9" Type="http://schemas.openxmlformats.org/officeDocument/2006/relationships/image" Target="../media/image4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4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svg"/><Relationship Id="rId5" Type="http://schemas.openxmlformats.org/officeDocument/2006/relationships/image" Target="../media/image49.png"/><Relationship Id="rId4" Type="http://schemas.openxmlformats.org/officeDocument/2006/relationships/image" Target="../media/image17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jpeg"/><Relationship Id="rId5" Type="http://schemas.openxmlformats.org/officeDocument/2006/relationships/image" Target="../media/image8.jpeg"/><Relationship Id="rId4" Type="http://schemas.openxmlformats.org/officeDocument/2006/relationships/image" Target="../media/image7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0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sv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svg"/><Relationship Id="rId4" Type="http://schemas.openxmlformats.org/officeDocument/2006/relationships/image" Target="../media/image17.svg"/><Relationship Id="rId9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7786" b="7786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4" name="Freeform 4"/>
          <p:cNvSpPr/>
          <p:nvPr/>
        </p:nvSpPr>
        <p:spPr>
          <a:xfrm>
            <a:off x="0" y="314130"/>
            <a:ext cx="9753600" cy="10358996"/>
          </a:xfrm>
          <a:custGeom>
            <a:avLst/>
            <a:gdLst/>
            <a:ahLst/>
            <a:cxnLst/>
            <a:rect l="l" t="t" r="r" b="b"/>
            <a:pathLst>
              <a:path w="21180103" h="10358996">
                <a:moveTo>
                  <a:pt x="0" y="0"/>
                </a:moveTo>
                <a:lnTo>
                  <a:pt x="21180103" y="0"/>
                </a:lnTo>
                <a:lnTo>
                  <a:pt x="21180103" y="10358996"/>
                </a:lnTo>
                <a:lnTo>
                  <a:pt x="0" y="1035899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117152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067791" y="7373448"/>
            <a:ext cx="14152418" cy="28918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00"/>
              </a:lnSpc>
            </a:pPr>
            <a:r>
              <a:rPr lang="en-US" sz="11000" b="1" spc="-110" dirty="0">
                <a:solidFill>
                  <a:schemeClr val="tx2">
                    <a:lumMod val="75000"/>
                  </a:schemeClr>
                </a:solidFill>
                <a:latin typeface="TT Travels"/>
              </a:rPr>
              <a:t>Eurovision Winner Prediction</a:t>
            </a:r>
          </a:p>
        </p:txBody>
      </p:sp>
      <p:sp>
        <p:nvSpPr>
          <p:cNvPr id="14" name="תיבת טקסט 13">
            <a:extLst>
              <a:ext uri="{FF2B5EF4-FFF2-40B4-BE49-F238E27FC236}">
                <a16:creationId xmlns:a16="http://schemas.microsoft.com/office/drawing/2014/main" id="{6666ACF2-3BD6-5054-9293-A53556789CB4}"/>
              </a:ext>
            </a:extLst>
          </p:cNvPr>
          <p:cNvSpPr txBox="1"/>
          <p:nvPr/>
        </p:nvSpPr>
        <p:spPr>
          <a:xfrm>
            <a:off x="13030200" y="114300"/>
            <a:ext cx="5066433" cy="10823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r" defTabSz="914400" eaLnBrk="1" latinLnBrk="0" hangingPunct="1"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he-IL" sz="2800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טאונה שיאוקשוילי 332506401</a:t>
            </a:r>
            <a:endParaRPr lang="en-US" sz="2800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 algn="r" defTabSz="914400" eaLnBrk="1" latinLnBrk="0" hangingPunct="1"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he-IL" sz="2800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אלירן כהן גרשון 208958926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86B0C48-AC5F-2D8E-90C3-B98B2F5ABD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8313813" cy="10673127"/>
          </a:xfrm>
          <a:prstGeom prst="rect">
            <a:avLst/>
          </a:prstGeom>
          <a:ln>
            <a:noFill/>
          </a:ln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7786" b="7786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>
            <a:off x="1" y="2423183"/>
            <a:ext cx="18288000" cy="7863817"/>
          </a:xfrm>
          <a:custGeom>
            <a:avLst/>
            <a:gdLst/>
            <a:ahLst/>
            <a:cxnLst/>
            <a:rect l="l" t="t" r="r" b="b"/>
            <a:pathLst>
              <a:path w="20921441" h="8091203">
                <a:moveTo>
                  <a:pt x="0" y="0"/>
                </a:moveTo>
                <a:lnTo>
                  <a:pt x="20921441" y="0"/>
                </a:lnTo>
                <a:lnTo>
                  <a:pt x="20921441" y="8091203"/>
                </a:lnTo>
                <a:lnTo>
                  <a:pt x="0" y="80912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11813" t="-20738" r="-2587" b="-50498"/>
            </a:stretch>
          </a:blipFill>
        </p:spPr>
      </p:sp>
      <p:sp>
        <p:nvSpPr>
          <p:cNvPr id="5" name="כותרת 1">
            <a:extLst>
              <a:ext uri="{FF2B5EF4-FFF2-40B4-BE49-F238E27FC236}">
                <a16:creationId xmlns:a16="http://schemas.microsoft.com/office/drawing/2014/main" id="{B2F024E7-C551-B22B-A7FA-E459B6474B11}"/>
              </a:ext>
            </a:extLst>
          </p:cNvPr>
          <p:cNvSpPr txBox="1">
            <a:spLocks/>
          </p:cNvSpPr>
          <p:nvPr/>
        </p:nvSpPr>
        <p:spPr>
          <a:xfrm>
            <a:off x="297712" y="2019300"/>
            <a:ext cx="16921103" cy="6629400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algn="r" defTabSz="914400" rtl="1" eaLnBrk="1" latinLnBrk="0" hangingPunct="1">
              <a:spcBef>
                <a:spcPct val="0"/>
              </a:spcBef>
              <a:buNone/>
            </a:pPr>
            <a:r>
              <a:rPr lang="he-IL" sz="41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בשלב זה הוספנו עמודות רלוונטיות שיכולות לעזור לנו לצורך </a:t>
            </a:r>
            <a:r>
              <a:rPr lang="en-US" sz="41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EDA</a:t>
            </a:r>
            <a:r>
              <a:rPr lang="he-IL" sz="41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endParaRPr lang="en-US" sz="4100" dirty="0">
              <a:solidFill>
                <a:srgbClr val="00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algn="r" defTabSz="914400" rtl="1" eaLnBrk="1" latinLnBrk="0" hangingPunct="1">
              <a:spcBef>
                <a:spcPct val="0"/>
              </a:spcBef>
              <a:buNone/>
            </a:pPr>
            <a:br>
              <a:rPr lang="en-US" sz="20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he-IL" sz="41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הפעולות שביצענו:</a:t>
            </a:r>
          </a:p>
          <a:p>
            <a:pPr marL="742950" indent="-742950" algn="r" defTabSz="914400" rtl="1" eaLnBrk="1" latinLnBrk="0" hangingPunct="1">
              <a:spcBef>
                <a:spcPct val="0"/>
              </a:spcBef>
              <a:buAutoNum type="arabicPeriod"/>
            </a:pPr>
            <a:r>
              <a:rPr lang="he-IL" sz="41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בדקנו האם המדינה זכתה בשנה שעברה – אם כן נכתוב 1, אם לא נכתוב 0.</a:t>
            </a:r>
          </a:p>
          <a:p>
            <a:pPr marL="742950" indent="-742950" algn="r" defTabSz="914400" rtl="1" eaLnBrk="1" latinLnBrk="0" hangingPunct="1">
              <a:spcBef>
                <a:spcPct val="0"/>
              </a:spcBef>
              <a:buAutoNum type="arabicPeriod"/>
            </a:pPr>
            <a:r>
              <a:rPr lang="he-IL" sz="41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בדקנו את סך הזכיות של כל מדינה עד השנה הנוכחית.</a:t>
            </a:r>
          </a:p>
          <a:p>
            <a:pPr marL="742950" indent="-742950" algn="r" defTabSz="914400" rtl="1" eaLnBrk="1" latinLnBrk="0" hangingPunct="1">
              <a:spcBef>
                <a:spcPct val="0"/>
              </a:spcBef>
              <a:buAutoNum type="arabicPeriod"/>
            </a:pPr>
            <a:r>
              <a:rPr lang="he-IL" sz="41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בדקנו את סך ההשתתפויות של כל מדינה עד השנה הנוכחית.</a:t>
            </a:r>
          </a:p>
          <a:p>
            <a:pPr marL="742950" indent="-742950" algn="r" defTabSz="914400" rtl="1" eaLnBrk="1" latinLnBrk="0" hangingPunct="1">
              <a:spcBef>
                <a:spcPct val="0"/>
              </a:spcBef>
              <a:buAutoNum type="arabicPeriod"/>
            </a:pPr>
            <a:r>
              <a:rPr lang="he-IL" sz="41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הוספנו עמודה של מנצח - אם המדינה מנצחת נכתוב 1, אם לא נכתוב 0.</a:t>
            </a:r>
          </a:p>
          <a:p>
            <a:pPr marL="742950" indent="-742950" algn="r" defTabSz="914400" rtl="1" eaLnBrk="1" latinLnBrk="0" hangingPunct="1">
              <a:spcBef>
                <a:spcPct val="0"/>
              </a:spcBef>
              <a:buAutoNum type="arabicPeriod"/>
            </a:pPr>
            <a:r>
              <a:rPr lang="he-IL" sz="41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הוספנו עמודה </a:t>
            </a:r>
            <a:r>
              <a:rPr lang="en-US" sz="4100" dirty="0">
                <a:solidFill>
                  <a:srgbClr val="000000"/>
                </a:solidFill>
                <a:latin typeface="TT Travels" panose="020B0604020202020204" charset="0"/>
                <a:ea typeface="Tahoma" panose="020B0604030504040204" pitchFamily="34" charset="0"/>
                <a:cs typeface="Tahoma" panose="020B0604030504040204" pitchFamily="34" charset="0"/>
              </a:rPr>
              <a:t>top3_count</a:t>
            </a:r>
            <a:r>
              <a:rPr lang="he-IL" sz="41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כדי לאחסן את 3 ההופעות המובילות עבור כל מדינה עד השנה הנוכחית.</a:t>
            </a:r>
          </a:p>
        </p:txBody>
      </p:sp>
      <p:sp>
        <p:nvSpPr>
          <p:cNvPr id="6" name="כותרת 1">
            <a:extLst>
              <a:ext uri="{FF2B5EF4-FFF2-40B4-BE49-F238E27FC236}">
                <a16:creationId xmlns:a16="http://schemas.microsoft.com/office/drawing/2014/main" id="{CB62F4CD-A758-3126-C4A1-C51073EAF3EB}"/>
              </a:ext>
            </a:extLst>
          </p:cNvPr>
          <p:cNvSpPr txBox="1">
            <a:spLocks/>
          </p:cNvSpPr>
          <p:nvPr/>
        </p:nvSpPr>
        <p:spPr>
          <a:xfrm>
            <a:off x="10820400" y="723900"/>
            <a:ext cx="6398415" cy="1143000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algn="ctr" defTabSz="914400" rtl="1" eaLnBrk="1" latinLnBrk="0" hangingPunct="1">
              <a:spcBef>
                <a:spcPct val="0"/>
              </a:spcBef>
              <a:buNone/>
            </a:pPr>
            <a:r>
              <a:rPr lang="he-IL" sz="65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הוספת עמודות</a:t>
            </a:r>
            <a:endParaRPr lang="he-IL" sz="6500" b="1" dirty="0">
              <a:solidFill>
                <a:schemeClr val="tx2">
                  <a:lumMod val="75000"/>
                </a:schemeClr>
              </a:solidFill>
              <a:latin typeface="TT Travels" panose="020B0604020202020204" charset="0"/>
              <a:cs typeface="David" panose="020E0502060401010101" pitchFamily="34" charset="-79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7786" b="7786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>
            <a:off x="1" y="2423183"/>
            <a:ext cx="18288000" cy="7863817"/>
          </a:xfrm>
          <a:custGeom>
            <a:avLst/>
            <a:gdLst/>
            <a:ahLst/>
            <a:cxnLst/>
            <a:rect l="l" t="t" r="r" b="b"/>
            <a:pathLst>
              <a:path w="20921441" h="8091203">
                <a:moveTo>
                  <a:pt x="0" y="0"/>
                </a:moveTo>
                <a:lnTo>
                  <a:pt x="20921441" y="0"/>
                </a:lnTo>
                <a:lnTo>
                  <a:pt x="20921441" y="8091203"/>
                </a:lnTo>
                <a:lnTo>
                  <a:pt x="0" y="80912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11813" t="-20738" r="-2587" b="-50498"/>
            </a:stretch>
          </a:blipFill>
        </p:spPr>
      </p:sp>
      <p:sp>
        <p:nvSpPr>
          <p:cNvPr id="4" name="כותרת 1">
            <a:extLst>
              <a:ext uri="{FF2B5EF4-FFF2-40B4-BE49-F238E27FC236}">
                <a16:creationId xmlns:a16="http://schemas.microsoft.com/office/drawing/2014/main" id="{3B82D2F1-9638-F9F6-9331-0A9637949CF7}"/>
              </a:ext>
            </a:extLst>
          </p:cNvPr>
          <p:cNvSpPr txBox="1">
            <a:spLocks/>
          </p:cNvSpPr>
          <p:nvPr/>
        </p:nvSpPr>
        <p:spPr>
          <a:xfrm>
            <a:off x="15468600" y="723900"/>
            <a:ext cx="1750215" cy="1056222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1">
              <a:lnSpc>
                <a:spcPct val="90000"/>
              </a:lnSpc>
            </a:pPr>
            <a:r>
              <a:rPr lang="en-US" sz="55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EDA</a:t>
            </a:r>
            <a:endParaRPr lang="he-IL" sz="55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כותרת 1">
            <a:extLst>
              <a:ext uri="{FF2B5EF4-FFF2-40B4-BE49-F238E27FC236}">
                <a16:creationId xmlns:a16="http://schemas.microsoft.com/office/drawing/2014/main" id="{585B8086-E7CF-3BA5-FC15-70CD85CF0BD5}"/>
              </a:ext>
            </a:extLst>
          </p:cNvPr>
          <p:cNvSpPr txBox="1">
            <a:spLocks/>
          </p:cNvSpPr>
          <p:nvPr/>
        </p:nvSpPr>
        <p:spPr>
          <a:xfrm>
            <a:off x="1828800" y="1943100"/>
            <a:ext cx="15390015" cy="1828800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algn="r" defTabSz="914400" rtl="1" eaLnBrk="1" latinLnBrk="0" hangingPunct="1">
              <a:spcBef>
                <a:spcPct val="0"/>
              </a:spcBef>
              <a:buNone/>
            </a:pPr>
            <a:r>
              <a:rPr lang="he-IL" sz="41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הגרף הבא מציג את פיזור ההצבעות באירוויזיון.</a:t>
            </a:r>
          </a:p>
          <a:p>
            <a:pPr marL="0" algn="r" defTabSz="914400" rtl="1" eaLnBrk="1" latinLnBrk="0" hangingPunct="1">
              <a:spcBef>
                <a:spcPct val="0"/>
              </a:spcBef>
              <a:buNone/>
            </a:pPr>
            <a:r>
              <a:rPr lang="he-IL" sz="41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ניתן לראות שככל שמתקדמים בשנים יש עלייה בכמות ההצבעות, במיוחד בשנים האחרונות.</a:t>
            </a:r>
            <a:endParaRPr lang="en-US" sz="4100" dirty="0">
              <a:solidFill>
                <a:srgbClr val="00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8" name="תמונה 7">
            <a:extLst>
              <a:ext uri="{FF2B5EF4-FFF2-40B4-BE49-F238E27FC236}">
                <a16:creationId xmlns:a16="http://schemas.microsoft.com/office/drawing/2014/main" id="{D4BD7472-EB39-CE02-6C40-1AC6E12510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70262" y="4457700"/>
            <a:ext cx="13048553" cy="4414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4998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7786" b="7786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>
            <a:off x="1" y="2423183"/>
            <a:ext cx="18288000" cy="7863817"/>
          </a:xfrm>
          <a:custGeom>
            <a:avLst/>
            <a:gdLst/>
            <a:ahLst/>
            <a:cxnLst/>
            <a:rect l="l" t="t" r="r" b="b"/>
            <a:pathLst>
              <a:path w="20921441" h="8091203">
                <a:moveTo>
                  <a:pt x="0" y="0"/>
                </a:moveTo>
                <a:lnTo>
                  <a:pt x="20921441" y="0"/>
                </a:lnTo>
                <a:lnTo>
                  <a:pt x="20921441" y="8091203"/>
                </a:lnTo>
                <a:lnTo>
                  <a:pt x="0" y="80912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11813" t="-20738" r="-2587" b="-50498"/>
            </a:stretch>
          </a:blipFill>
        </p:spPr>
      </p:sp>
      <p:sp>
        <p:nvSpPr>
          <p:cNvPr id="4" name="כותרת 1">
            <a:extLst>
              <a:ext uri="{FF2B5EF4-FFF2-40B4-BE49-F238E27FC236}">
                <a16:creationId xmlns:a16="http://schemas.microsoft.com/office/drawing/2014/main" id="{3B82D2F1-9638-F9F6-9331-0A9637949CF7}"/>
              </a:ext>
            </a:extLst>
          </p:cNvPr>
          <p:cNvSpPr txBox="1">
            <a:spLocks/>
          </p:cNvSpPr>
          <p:nvPr/>
        </p:nvSpPr>
        <p:spPr>
          <a:xfrm>
            <a:off x="15468600" y="723900"/>
            <a:ext cx="1750215" cy="1056222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1">
              <a:lnSpc>
                <a:spcPct val="90000"/>
              </a:lnSpc>
            </a:pPr>
            <a:r>
              <a:rPr lang="en-US" sz="55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EDA</a:t>
            </a:r>
            <a:endParaRPr lang="he-IL" sz="55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כותרת 1">
            <a:extLst>
              <a:ext uri="{FF2B5EF4-FFF2-40B4-BE49-F238E27FC236}">
                <a16:creationId xmlns:a16="http://schemas.microsoft.com/office/drawing/2014/main" id="{585B8086-E7CF-3BA5-FC15-70CD85CF0BD5}"/>
              </a:ext>
            </a:extLst>
          </p:cNvPr>
          <p:cNvSpPr txBox="1">
            <a:spLocks/>
          </p:cNvSpPr>
          <p:nvPr/>
        </p:nvSpPr>
        <p:spPr>
          <a:xfrm>
            <a:off x="8763000" y="2038532"/>
            <a:ext cx="8455815" cy="3562168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algn="r" defTabSz="914400" rtl="1" eaLnBrk="1" latinLnBrk="0" hangingPunct="1">
              <a:spcBef>
                <a:spcPct val="0"/>
              </a:spcBef>
              <a:buNone/>
            </a:pPr>
            <a:r>
              <a:rPr lang="he-IL" sz="41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הגרף הבא נקרא </a:t>
            </a:r>
            <a:r>
              <a:rPr lang="en-US" sz="4100" dirty="0">
                <a:solidFill>
                  <a:srgbClr val="000000"/>
                </a:solidFill>
                <a:latin typeface="TT Travels" panose="020B0604020202020204" charset="0"/>
                <a:ea typeface="Tahoma" panose="020B0604030504040204" pitchFamily="34" charset="0"/>
                <a:cs typeface="Tahoma" panose="020B0604030504040204" pitchFamily="34" charset="0"/>
              </a:rPr>
              <a:t>Correlation</a:t>
            </a:r>
            <a:r>
              <a:rPr lang="en-US" sz="41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4100" dirty="0">
                <a:solidFill>
                  <a:srgbClr val="000000"/>
                </a:solidFill>
                <a:latin typeface="TT Travels" panose="020B0604020202020204" charset="0"/>
                <a:ea typeface="Tahoma" panose="020B0604030504040204" pitchFamily="34" charset="0"/>
                <a:cs typeface="Tahoma" panose="020B0604030504040204" pitchFamily="34" charset="0"/>
              </a:rPr>
              <a:t>Heatmap</a:t>
            </a:r>
            <a:r>
              <a:rPr lang="he-IL" sz="41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(גרף שמציג את היחס בין משתנים רבים על ידי מטריצת צבעים) והוא מציג את תכונות האודיו של השירים לעומת הנקודות שהתקבלו בהצבעה.</a:t>
            </a:r>
            <a:endParaRPr lang="en-US" sz="4100" dirty="0">
              <a:solidFill>
                <a:srgbClr val="00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C5F7FB85-E0DF-6968-657E-74AC7732EA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4849" y="1227766"/>
            <a:ext cx="7772400" cy="8750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9272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7786" b="7786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>
            <a:off x="13200" y="2423183"/>
            <a:ext cx="18288000" cy="7863817"/>
          </a:xfrm>
          <a:custGeom>
            <a:avLst/>
            <a:gdLst/>
            <a:ahLst/>
            <a:cxnLst/>
            <a:rect l="l" t="t" r="r" b="b"/>
            <a:pathLst>
              <a:path w="20921441" h="8091203">
                <a:moveTo>
                  <a:pt x="0" y="0"/>
                </a:moveTo>
                <a:lnTo>
                  <a:pt x="20921441" y="0"/>
                </a:lnTo>
                <a:lnTo>
                  <a:pt x="20921441" y="8091203"/>
                </a:lnTo>
                <a:lnTo>
                  <a:pt x="0" y="80912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11813" t="-20738" r="-2587" b="-50498"/>
            </a:stretch>
          </a:blipFill>
        </p:spPr>
      </p:sp>
      <p:sp>
        <p:nvSpPr>
          <p:cNvPr id="4" name="כותרת 1">
            <a:extLst>
              <a:ext uri="{FF2B5EF4-FFF2-40B4-BE49-F238E27FC236}">
                <a16:creationId xmlns:a16="http://schemas.microsoft.com/office/drawing/2014/main" id="{3B82D2F1-9638-F9F6-9331-0A9637949CF7}"/>
              </a:ext>
            </a:extLst>
          </p:cNvPr>
          <p:cNvSpPr txBox="1">
            <a:spLocks/>
          </p:cNvSpPr>
          <p:nvPr/>
        </p:nvSpPr>
        <p:spPr>
          <a:xfrm>
            <a:off x="15468600" y="723900"/>
            <a:ext cx="1750215" cy="1056222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1">
              <a:lnSpc>
                <a:spcPct val="90000"/>
              </a:lnSpc>
            </a:pPr>
            <a:r>
              <a:rPr lang="en-US" sz="55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EDA</a:t>
            </a:r>
            <a:endParaRPr lang="he-IL" sz="55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כותרת 1">
            <a:extLst>
              <a:ext uri="{FF2B5EF4-FFF2-40B4-BE49-F238E27FC236}">
                <a16:creationId xmlns:a16="http://schemas.microsoft.com/office/drawing/2014/main" id="{585B8086-E7CF-3BA5-FC15-70CD85CF0BD5}"/>
              </a:ext>
            </a:extLst>
          </p:cNvPr>
          <p:cNvSpPr txBox="1">
            <a:spLocks/>
          </p:cNvSpPr>
          <p:nvPr/>
        </p:nvSpPr>
        <p:spPr>
          <a:xfrm>
            <a:off x="3431385" y="1886132"/>
            <a:ext cx="13789815" cy="1276168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algn="r" defTabSz="914400" rtl="1" eaLnBrk="1" latinLnBrk="0" hangingPunct="1">
              <a:spcBef>
                <a:spcPct val="0"/>
              </a:spcBef>
              <a:buNone/>
            </a:pPr>
            <a:r>
              <a:rPr lang="he-IL" sz="41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הגרף הבא מציג השוואה של מאפייני השירים המנצחים.</a:t>
            </a:r>
          </a:p>
          <a:p>
            <a:pPr marL="0" algn="r" defTabSz="914400" rtl="1" eaLnBrk="1" latinLnBrk="0" hangingPunct="1">
              <a:spcBef>
                <a:spcPct val="0"/>
              </a:spcBef>
              <a:buNone/>
            </a:pPr>
            <a:r>
              <a:rPr lang="he-IL" sz="41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ניתן להסיק מכך שהקהל מתחבר יותר לשירים אנרגטיים</a:t>
            </a:r>
            <a:r>
              <a:rPr lang="he-IL" sz="4100" dirty="0">
                <a:solidFill>
                  <a:srgbClr val="000000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.</a:t>
            </a:r>
            <a:endParaRPr lang="en-US" sz="4100" dirty="0">
              <a:solidFill>
                <a:srgbClr val="000000"/>
              </a:solidFill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pic>
        <p:nvPicPr>
          <p:cNvPr id="6" name="תמונה 5">
            <a:extLst>
              <a:ext uri="{FF2B5EF4-FFF2-40B4-BE49-F238E27FC236}">
                <a16:creationId xmlns:a16="http://schemas.microsoft.com/office/drawing/2014/main" id="{F2CA1160-CDD8-7088-786C-92999B26F0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89185" y="3543300"/>
            <a:ext cx="8379615" cy="5854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2431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7786" b="7786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>
            <a:off x="1" y="2423183"/>
            <a:ext cx="18288000" cy="7863817"/>
          </a:xfrm>
          <a:custGeom>
            <a:avLst/>
            <a:gdLst/>
            <a:ahLst/>
            <a:cxnLst/>
            <a:rect l="l" t="t" r="r" b="b"/>
            <a:pathLst>
              <a:path w="20921441" h="8091203">
                <a:moveTo>
                  <a:pt x="0" y="0"/>
                </a:moveTo>
                <a:lnTo>
                  <a:pt x="20921441" y="0"/>
                </a:lnTo>
                <a:lnTo>
                  <a:pt x="20921441" y="8091203"/>
                </a:lnTo>
                <a:lnTo>
                  <a:pt x="0" y="80912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11813" t="-20738" r="-2587" b="-50498"/>
            </a:stretch>
          </a:blipFill>
        </p:spPr>
      </p:sp>
      <p:sp>
        <p:nvSpPr>
          <p:cNvPr id="4" name="כותרת 1">
            <a:extLst>
              <a:ext uri="{FF2B5EF4-FFF2-40B4-BE49-F238E27FC236}">
                <a16:creationId xmlns:a16="http://schemas.microsoft.com/office/drawing/2014/main" id="{3B82D2F1-9638-F9F6-9331-0A9637949CF7}"/>
              </a:ext>
            </a:extLst>
          </p:cNvPr>
          <p:cNvSpPr txBox="1">
            <a:spLocks/>
          </p:cNvSpPr>
          <p:nvPr/>
        </p:nvSpPr>
        <p:spPr>
          <a:xfrm>
            <a:off x="15468600" y="723900"/>
            <a:ext cx="1750215" cy="1056222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1">
              <a:lnSpc>
                <a:spcPct val="90000"/>
              </a:lnSpc>
            </a:pPr>
            <a:r>
              <a:rPr lang="en-US" sz="55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EDA</a:t>
            </a:r>
            <a:endParaRPr lang="he-IL" sz="55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כותרת 1">
            <a:extLst>
              <a:ext uri="{FF2B5EF4-FFF2-40B4-BE49-F238E27FC236}">
                <a16:creationId xmlns:a16="http://schemas.microsoft.com/office/drawing/2014/main" id="{585B8086-E7CF-3BA5-FC15-70CD85CF0BD5}"/>
              </a:ext>
            </a:extLst>
          </p:cNvPr>
          <p:cNvSpPr txBox="1">
            <a:spLocks/>
          </p:cNvSpPr>
          <p:nvPr/>
        </p:nvSpPr>
        <p:spPr>
          <a:xfrm>
            <a:off x="1219200" y="2019299"/>
            <a:ext cx="15999615" cy="2243261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algn="r" defTabSz="914400" rtl="1" eaLnBrk="1" latinLnBrk="0" hangingPunct="1">
              <a:spcBef>
                <a:spcPct val="0"/>
              </a:spcBef>
              <a:buNone/>
            </a:pPr>
            <a:r>
              <a:rPr lang="he-IL" sz="41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הגרפים הבאים משווים בין ממוצע הנקודות לסיכויי הזכייה של מדינות שנכנסו לטופ 5 בשנה שעברה (תרשים שמאלי) לעומת מדינות שלא נכנסו לטופ 5 לאורך השנים וביצוע השוואה בין הממוצעים (תרשים ימני).</a:t>
            </a:r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626F3282-9F80-277F-EFDB-50A9969B32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10800" y="4542910"/>
            <a:ext cx="6967844" cy="5529139"/>
          </a:xfrm>
          <a:prstGeom prst="rect">
            <a:avLst/>
          </a:prstGeom>
        </p:spPr>
      </p:pic>
      <p:pic>
        <p:nvPicPr>
          <p:cNvPr id="8" name="תמונה 7">
            <a:extLst>
              <a:ext uri="{FF2B5EF4-FFF2-40B4-BE49-F238E27FC236}">
                <a16:creationId xmlns:a16="http://schemas.microsoft.com/office/drawing/2014/main" id="{77608171-3684-D97B-3C06-C7183949A27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0274" r="10255" b="6412"/>
          <a:stretch/>
        </p:blipFill>
        <p:spPr>
          <a:xfrm>
            <a:off x="3276600" y="4501737"/>
            <a:ext cx="4500065" cy="5529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3735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7786" b="7786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>
            <a:off x="1" y="2423183"/>
            <a:ext cx="18288000" cy="7863817"/>
          </a:xfrm>
          <a:custGeom>
            <a:avLst/>
            <a:gdLst/>
            <a:ahLst/>
            <a:cxnLst/>
            <a:rect l="l" t="t" r="r" b="b"/>
            <a:pathLst>
              <a:path w="20921441" h="8091203">
                <a:moveTo>
                  <a:pt x="0" y="0"/>
                </a:moveTo>
                <a:lnTo>
                  <a:pt x="20921441" y="0"/>
                </a:lnTo>
                <a:lnTo>
                  <a:pt x="20921441" y="8091203"/>
                </a:lnTo>
                <a:lnTo>
                  <a:pt x="0" y="80912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11813" t="-20738" r="-2587" b="-50498"/>
            </a:stretch>
          </a:blipFill>
        </p:spPr>
      </p:sp>
      <p:sp>
        <p:nvSpPr>
          <p:cNvPr id="4" name="כותרת 1">
            <a:extLst>
              <a:ext uri="{FF2B5EF4-FFF2-40B4-BE49-F238E27FC236}">
                <a16:creationId xmlns:a16="http://schemas.microsoft.com/office/drawing/2014/main" id="{3B82D2F1-9638-F9F6-9331-0A9637949CF7}"/>
              </a:ext>
            </a:extLst>
          </p:cNvPr>
          <p:cNvSpPr txBox="1">
            <a:spLocks/>
          </p:cNvSpPr>
          <p:nvPr/>
        </p:nvSpPr>
        <p:spPr>
          <a:xfrm>
            <a:off x="15468600" y="723900"/>
            <a:ext cx="1750215" cy="1056222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1">
              <a:lnSpc>
                <a:spcPct val="90000"/>
              </a:lnSpc>
            </a:pPr>
            <a:r>
              <a:rPr lang="en-US" sz="55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EDA</a:t>
            </a:r>
            <a:endParaRPr lang="he-IL" sz="55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כותרת 1">
            <a:extLst>
              <a:ext uri="{FF2B5EF4-FFF2-40B4-BE49-F238E27FC236}">
                <a16:creationId xmlns:a16="http://schemas.microsoft.com/office/drawing/2014/main" id="{585B8086-E7CF-3BA5-FC15-70CD85CF0BD5}"/>
              </a:ext>
            </a:extLst>
          </p:cNvPr>
          <p:cNvSpPr txBox="1">
            <a:spLocks/>
          </p:cNvSpPr>
          <p:nvPr/>
        </p:nvSpPr>
        <p:spPr>
          <a:xfrm>
            <a:off x="914400" y="1866900"/>
            <a:ext cx="16304415" cy="685800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algn="r" defTabSz="914400" rtl="1" eaLnBrk="1" latinLnBrk="0" hangingPunct="1">
              <a:spcBef>
                <a:spcPct val="0"/>
              </a:spcBef>
              <a:buNone/>
            </a:pPr>
            <a:r>
              <a:rPr lang="he-IL" sz="41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הגרף הבא מציג את מספר המדינות המשתתפות באירוויזיון בכל שנה.</a:t>
            </a:r>
            <a:endParaRPr lang="en-US" sz="4100" dirty="0">
              <a:solidFill>
                <a:srgbClr val="00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6" name="תמונה 5">
            <a:extLst>
              <a:ext uri="{FF2B5EF4-FFF2-40B4-BE49-F238E27FC236}">
                <a16:creationId xmlns:a16="http://schemas.microsoft.com/office/drawing/2014/main" id="{063B6594-3DF1-3099-B681-34B02D7102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25779" y="3009900"/>
            <a:ext cx="10058400" cy="641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0833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t="7786" b="7786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>
            <a:off x="1" y="2423183"/>
            <a:ext cx="18288000" cy="7863817"/>
          </a:xfrm>
          <a:custGeom>
            <a:avLst/>
            <a:gdLst/>
            <a:ahLst/>
            <a:cxnLst/>
            <a:rect l="l" t="t" r="r" b="b"/>
            <a:pathLst>
              <a:path w="20921441" h="8091203">
                <a:moveTo>
                  <a:pt x="0" y="0"/>
                </a:moveTo>
                <a:lnTo>
                  <a:pt x="20921441" y="0"/>
                </a:lnTo>
                <a:lnTo>
                  <a:pt x="20921441" y="8091203"/>
                </a:lnTo>
                <a:lnTo>
                  <a:pt x="0" y="809120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11813" t="-20738" r="-2587" b="-50498"/>
            </a:stretch>
          </a:blipFill>
        </p:spPr>
      </p:sp>
      <p:sp>
        <p:nvSpPr>
          <p:cNvPr id="4" name="כותרת 1">
            <a:extLst>
              <a:ext uri="{FF2B5EF4-FFF2-40B4-BE49-F238E27FC236}">
                <a16:creationId xmlns:a16="http://schemas.microsoft.com/office/drawing/2014/main" id="{3B82D2F1-9638-F9F6-9331-0A9637949CF7}"/>
              </a:ext>
            </a:extLst>
          </p:cNvPr>
          <p:cNvSpPr txBox="1">
            <a:spLocks/>
          </p:cNvSpPr>
          <p:nvPr/>
        </p:nvSpPr>
        <p:spPr>
          <a:xfrm>
            <a:off x="15468600" y="723900"/>
            <a:ext cx="1750215" cy="1056222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1">
              <a:lnSpc>
                <a:spcPct val="90000"/>
              </a:lnSpc>
            </a:pPr>
            <a:r>
              <a:rPr lang="en-US" sz="55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EDA</a:t>
            </a:r>
            <a:endParaRPr lang="he-IL" sz="55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כותרת 1">
            <a:extLst>
              <a:ext uri="{FF2B5EF4-FFF2-40B4-BE49-F238E27FC236}">
                <a16:creationId xmlns:a16="http://schemas.microsoft.com/office/drawing/2014/main" id="{585B8086-E7CF-3BA5-FC15-70CD85CF0BD5}"/>
              </a:ext>
            </a:extLst>
          </p:cNvPr>
          <p:cNvSpPr txBox="1">
            <a:spLocks/>
          </p:cNvSpPr>
          <p:nvPr/>
        </p:nvSpPr>
        <p:spPr>
          <a:xfrm>
            <a:off x="1676400" y="1866900"/>
            <a:ext cx="15542415" cy="652339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algn="r" defTabSz="914400" rtl="1" eaLnBrk="1" latinLnBrk="0" hangingPunct="1">
              <a:spcBef>
                <a:spcPct val="0"/>
              </a:spcBef>
              <a:buNone/>
            </a:pPr>
            <a:r>
              <a:rPr lang="he-IL" sz="41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הגרף הבא מציג את ממוצע הנקודות שקיבלו הזוכים לאורך השנים.</a:t>
            </a:r>
            <a:endParaRPr lang="en-US" sz="4100" dirty="0">
              <a:solidFill>
                <a:srgbClr val="00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29D30166-0017-8FC4-4675-5A25A8A467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62800" y="2933700"/>
            <a:ext cx="10009947" cy="641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9267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7786" b="7786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>
            <a:off x="1" y="2423183"/>
            <a:ext cx="18288000" cy="7863817"/>
          </a:xfrm>
          <a:custGeom>
            <a:avLst/>
            <a:gdLst/>
            <a:ahLst/>
            <a:cxnLst/>
            <a:rect l="l" t="t" r="r" b="b"/>
            <a:pathLst>
              <a:path w="20921441" h="8091203">
                <a:moveTo>
                  <a:pt x="0" y="0"/>
                </a:moveTo>
                <a:lnTo>
                  <a:pt x="20921441" y="0"/>
                </a:lnTo>
                <a:lnTo>
                  <a:pt x="20921441" y="8091203"/>
                </a:lnTo>
                <a:lnTo>
                  <a:pt x="0" y="80912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11813" t="-20738" r="-2587" b="-50498"/>
            </a:stretch>
          </a:blipFill>
        </p:spPr>
      </p:sp>
      <p:sp>
        <p:nvSpPr>
          <p:cNvPr id="4" name="כותרת 1">
            <a:extLst>
              <a:ext uri="{FF2B5EF4-FFF2-40B4-BE49-F238E27FC236}">
                <a16:creationId xmlns:a16="http://schemas.microsoft.com/office/drawing/2014/main" id="{3B82D2F1-9638-F9F6-9331-0A9637949CF7}"/>
              </a:ext>
            </a:extLst>
          </p:cNvPr>
          <p:cNvSpPr txBox="1">
            <a:spLocks/>
          </p:cNvSpPr>
          <p:nvPr/>
        </p:nvSpPr>
        <p:spPr>
          <a:xfrm>
            <a:off x="15468600" y="723900"/>
            <a:ext cx="1750215" cy="1056222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algn="ctr" defTabSz="914400" rtl="1" eaLnBrk="1" latinLnBrk="0" hangingPunct="1">
              <a:spcBef>
                <a:spcPct val="0"/>
              </a:spcBef>
              <a:buNone/>
            </a:pPr>
            <a:r>
              <a:rPr lang="en-US" sz="55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EDA</a:t>
            </a:r>
            <a:endParaRPr lang="he-IL" sz="55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כותרת 1">
            <a:extLst>
              <a:ext uri="{FF2B5EF4-FFF2-40B4-BE49-F238E27FC236}">
                <a16:creationId xmlns:a16="http://schemas.microsoft.com/office/drawing/2014/main" id="{585B8086-E7CF-3BA5-FC15-70CD85CF0BD5}"/>
              </a:ext>
            </a:extLst>
          </p:cNvPr>
          <p:cNvSpPr txBox="1">
            <a:spLocks/>
          </p:cNvSpPr>
          <p:nvPr/>
        </p:nvSpPr>
        <p:spPr>
          <a:xfrm>
            <a:off x="3352800" y="1943100"/>
            <a:ext cx="13866015" cy="652339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algn="r" defTabSz="914400" rtl="1" eaLnBrk="1" latinLnBrk="0" hangingPunct="1">
              <a:spcBef>
                <a:spcPct val="0"/>
              </a:spcBef>
              <a:buNone/>
            </a:pPr>
            <a:r>
              <a:rPr lang="he-IL" sz="41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הגרפים הבאים מציגים את סך הניצחונות של כל מדינה. </a:t>
            </a:r>
            <a:endParaRPr lang="en-US" sz="4100" dirty="0">
              <a:solidFill>
                <a:srgbClr val="00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6" name="תמונה 5">
            <a:extLst>
              <a:ext uri="{FF2B5EF4-FFF2-40B4-BE49-F238E27FC236}">
                <a16:creationId xmlns:a16="http://schemas.microsoft.com/office/drawing/2014/main" id="{6AF4C17D-4CED-F0BF-8699-4796F2292B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30888" y="3009900"/>
            <a:ext cx="7138593" cy="6758258"/>
          </a:xfrm>
          <a:prstGeom prst="rect">
            <a:avLst/>
          </a:prstGeom>
        </p:spPr>
      </p:pic>
      <p:pic>
        <p:nvPicPr>
          <p:cNvPr id="8" name="תמונה 7">
            <a:extLst>
              <a:ext uri="{FF2B5EF4-FFF2-40B4-BE49-F238E27FC236}">
                <a16:creationId xmlns:a16="http://schemas.microsoft.com/office/drawing/2014/main" id="{592169F0-2AD6-2D2E-139A-8F343DD0988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5200"/>
          <a:stretch/>
        </p:blipFill>
        <p:spPr>
          <a:xfrm>
            <a:off x="1708765" y="3009900"/>
            <a:ext cx="7106622" cy="6758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6173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7786" b="7786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>
            <a:off x="1" y="2423183"/>
            <a:ext cx="18288000" cy="7863817"/>
          </a:xfrm>
          <a:custGeom>
            <a:avLst/>
            <a:gdLst/>
            <a:ahLst/>
            <a:cxnLst/>
            <a:rect l="l" t="t" r="r" b="b"/>
            <a:pathLst>
              <a:path w="20921441" h="8091203">
                <a:moveTo>
                  <a:pt x="0" y="0"/>
                </a:moveTo>
                <a:lnTo>
                  <a:pt x="20921441" y="0"/>
                </a:lnTo>
                <a:lnTo>
                  <a:pt x="20921441" y="8091203"/>
                </a:lnTo>
                <a:lnTo>
                  <a:pt x="0" y="80912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11813" t="-20738" r="-2587" b="-50498"/>
            </a:stretch>
          </a:blipFill>
        </p:spPr>
      </p:sp>
      <p:sp>
        <p:nvSpPr>
          <p:cNvPr id="4" name="כותרת 1">
            <a:extLst>
              <a:ext uri="{FF2B5EF4-FFF2-40B4-BE49-F238E27FC236}">
                <a16:creationId xmlns:a16="http://schemas.microsoft.com/office/drawing/2014/main" id="{3B82D2F1-9638-F9F6-9331-0A9637949CF7}"/>
              </a:ext>
            </a:extLst>
          </p:cNvPr>
          <p:cNvSpPr txBox="1">
            <a:spLocks/>
          </p:cNvSpPr>
          <p:nvPr/>
        </p:nvSpPr>
        <p:spPr>
          <a:xfrm>
            <a:off x="15468600" y="723900"/>
            <a:ext cx="1750215" cy="1056222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1"/>
            <a:r>
              <a:rPr lang="en-US" sz="55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EDA</a:t>
            </a:r>
            <a:endParaRPr lang="he-IL" sz="55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כותרת 1">
            <a:extLst>
              <a:ext uri="{FF2B5EF4-FFF2-40B4-BE49-F238E27FC236}">
                <a16:creationId xmlns:a16="http://schemas.microsoft.com/office/drawing/2014/main" id="{585B8086-E7CF-3BA5-FC15-70CD85CF0BD5}"/>
              </a:ext>
            </a:extLst>
          </p:cNvPr>
          <p:cNvSpPr txBox="1">
            <a:spLocks/>
          </p:cNvSpPr>
          <p:nvPr/>
        </p:nvSpPr>
        <p:spPr>
          <a:xfrm>
            <a:off x="1371600" y="1943100"/>
            <a:ext cx="15847215" cy="1780122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algn="r" defTabSz="914400" rtl="1" eaLnBrk="1" latinLnBrk="0" hangingPunct="1">
              <a:spcBef>
                <a:spcPct val="0"/>
              </a:spcBef>
              <a:buNone/>
            </a:pPr>
            <a:r>
              <a:rPr lang="he-IL" sz="41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הגרף הבא מציג את אחוזי ההצלחה של המדינות המובילות, על סמך חישוב שביצענו של מספר הניצחונות של כל מדינה חלקי מספר ההופעות של כל מדינה</a:t>
            </a:r>
            <a:r>
              <a:rPr lang="he-IL" sz="4100" dirty="0">
                <a:solidFill>
                  <a:srgbClr val="000000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.</a:t>
            </a:r>
            <a:endParaRPr lang="en-US" sz="4100" dirty="0">
              <a:solidFill>
                <a:srgbClr val="000000"/>
              </a:solidFill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5D43EF15-EDCF-4ADC-F1EB-1979F3B2F1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76800" y="3924300"/>
            <a:ext cx="12251458" cy="6068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3042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7786" b="7786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>
            <a:off x="1" y="2423183"/>
            <a:ext cx="18288000" cy="7863817"/>
          </a:xfrm>
          <a:custGeom>
            <a:avLst/>
            <a:gdLst/>
            <a:ahLst/>
            <a:cxnLst/>
            <a:rect l="l" t="t" r="r" b="b"/>
            <a:pathLst>
              <a:path w="20921441" h="8091203">
                <a:moveTo>
                  <a:pt x="0" y="0"/>
                </a:moveTo>
                <a:lnTo>
                  <a:pt x="20921441" y="0"/>
                </a:lnTo>
                <a:lnTo>
                  <a:pt x="20921441" y="8091203"/>
                </a:lnTo>
                <a:lnTo>
                  <a:pt x="0" y="80912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11813" t="-20738" r="-2587" b="-50498"/>
            </a:stretch>
          </a:blipFill>
        </p:spPr>
      </p:sp>
      <p:sp>
        <p:nvSpPr>
          <p:cNvPr id="4" name="כותרת 1">
            <a:extLst>
              <a:ext uri="{FF2B5EF4-FFF2-40B4-BE49-F238E27FC236}">
                <a16:creationId xmlns:a16="http://schemas.microsoft.com/office/drawing/2014/main" id="{3B82D2F1-9638-F9F6-9331-0A9637949CF7}"/>
              </a:ext>
            </a:extLst>
          </p:cNvPr>
          <p:cNvSpPr txBox="1">
            <a:spLocks/>
          </p:cNvSpPr>
          <p:nvPr/>
        </p:nvSpPr>
        <p:spPr>
          <a:xfrm>
            <a:off x="15468600" y="723900"/>
            <a:ext cx="1750215" cy="1056222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1"/>
            <a:r>
              <a:rPr lang="en-US" sz="55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EDA</a:t>
            </a:r>
            <a:endParaRPr lang="he-IL" sz="55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כותרת 1">
            <a:extLst>
              <a:ext uri="{FF2B5EF4-FFF2-40B4-BE49-F238E27FC236}">
                <a16:creationId xmlns:a16="http://schemas.microsoft.com/office/drawing/2014/main" id="{585B8086-E7CF-3BA5-FC15-70CD85CF0BD5}"/>
              </a:ext>
            </a:extLst>
          </p:cNvPr>
          <p:cNvSpPr txBox="1">
            <a:spLocks/>
          </p:cNvSpPr>
          <p:nvPr/>
        </p:nvSpPr>
        <p:spPr>
          <a:xfrm>
            <a:off x="2286000" y="1790700"/>
            <a:ext cx="14932815" cy="1447801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algn="r" defTabSz="914400" rtl="1" eaLnBrk="1" latinLnBrk="0" hangingPunct="1">
              <a:spcBef>
                <a:spcPct val="0"/>
              </a:spcBef>
              <a:buNone/>
            </a:pPr>
            <a:r>
              <a:rPr lang="he-IL" sz="41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הגרף הבא מציג השוואה בין 5 מדינות המובילות לגבי הניצחונות שלהן עד לשנה הנוכחית.</a:t>
            </a:r>
            <a:endParaRPr lang="en-US" sz="4100" dirty="0">
              <a:solidFill>
                <a:srgbClr val="00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6" name="תמונה 5">
            <a:extLst>
              <a:ext uri="{FF2B5EF4-FFF2-40B4-BE49-F238E27FC236}">
                <a16:creationId xmlns:a16="http://schemas.microsoft.com/office/drawing/2014/main" id="{3F43AA36-FFEF-D18F-10B8-5530E6A37E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5615" y="3619500"/>
            <a:ext cx="10363200" cy="5713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3029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7786" b="7786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6" name="כותרת 1">
            <a:extLst>
              <a:ext uri="{FF2B5EF4-FFF2-40B4-BE49-F238E27FC236}">
                <a16:creationId xmlns:a16="http://schemas.microsoft.com/office/drawing/2014/main" id="{3AB59F3E-CA90-6FC9-5AB5-0C13EA170F40}"/>
              </a:ext>
            </a:extLst>
          </p:cNvPr>
          <p:cNvSpPr txBox="1">
            <a:spLocks/>
          </p:cNvSpPr>
          <p:nvPr/>
        </p:nvSpPr>
        <p:spPr>
          <a:xfrm>
            <a:off x="6400800" y="876300"/>
            <a:ext cx="10896600" cy="1049073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1"/>
            <a:r>
              <a:rPr lang="he-IL" sz="65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קצת על תחרות האירוויזיון</a:t>
            </a:r>
          </a:p>
        </p:txBody>
      </p:sp>
      <p:sp>
        <p:nvSpPr>
          <p:cNvPr id="7" name="מציין מיקום תוכן 2">
            <a:extLst>
              <a:ext uri="{FF2B5EF4-FFF2-40B4-BE49-F238E27FC236}">
                <a16:creationId xmlns:a16="http://schemas.microsoft.com/office/drawing/2014/main" id="{0AD59FE4-A74D-B661-2C0E-5DE3D3BF4F6F}"/>
              </a:ext>
            </a:extLst>
          </p:cNvPr>
          <p:cNvSpPr txBox="1">
            <a:spLocks/>
          </p:cNvSpPr>
          <p:nvPr/>
        </p:nvSpPr>
        <p:spPr>
          <a:xfrm>
            <a:off x="1447800" y="2315820"/>
            <a:ext cx="15771015" cy="6180480"/>
          </a:xfrm>
          <a:prstGeom prst="rect">
            <a:avLst/>
          </a:prstGeom>
        </p:spPr>
        <p:txBody>
          <a:bodyPr anchor="t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rtl="1">
              <a:buFont typeface="Arial" pitchFamily="34" charset="0"/>
              <a:buNone/>
            </a:pPr>
            <a:r>
              <a: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תחרות הזמר של האירוויזיון היא תחרות שנתית שמארגן איגוד השידור האירופי. משתתפים בה תאגידי השידור הממלכתיים החברים באיחוד האירופי, והיא משודרת בטלוויזיה וברדיו ברחבי העולם. </a:t>
            </a:r>
          </a:p>
          <a:p>
            <a:pPr marL="0" indent="0" algn="r" rtl="1">
              <a:buFont typeface="Arial" pitchFamily="34" charset="0"/>
              <a:buNone/>
            </a:pPr>
            <a:r>
              <a: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תחרות האירוויזיון משודרת מדי שנה מאז 1956 במדינה אירופאית שונה. </a:t>
            </a:r>
          </a:p>
          <a:p>
            <a:pPr marL="0" indent="0" algn="r" rtl="1">
              <a:buFont typeface="Arial" pitchFamily="34" charset="0"/>
              <a:buNone/>
            </a:pPr>
            <a:r>
              <a: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כל רשות שידור המשתתפת בתחרות שולחת שיר מקורי באורך 3 דקות, שיבוצע בשידור חי על ידי אמנים בגיל 16 שנים ומעלה. </a:t>
            </a:r>
          </a:p>
          <a:p>
            <a:pPr marL="0" indent="0" algn="r" rtl="1">
              <a:buFont typeface="Arial" pitchFamily="34" charset="0"/>
              <a:buNone/>
            </a:pPr>
            <a:r>
              <a: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התחרות, שנערכה במקור בלילה אחד, התרחבה במרוצת השנים, ועל כן התווספו אליה שני חצאי גמר, בנוסף לערב הגמר.</a:t>
            </a:r>
          </a:p>
          <a:p>
            <a:pPr marL="0" indent="0" algn="r" rtl="1">
              <a:buFont typeface="Arial" pitchFamily="34" charset="0"/>
              <a:buNone/>
            </a:pPr>
            <a:r>
              <a: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עם תום הביצועים מעניקות המדינות המשתתפות 1-8, 10 ו-12 נקודות לעשרת השירים הטובים ביותר. </a:t>
            </a:r>
          </a:p>
          <a:p>
            <a:pPr marL="0" indent="0" algn="r" rtl="1">
              <a:buFont typeface="Arial" pitchFamily="34" charset="0"/>
              <a:buNone/>
            </a:pPr>
            <a:r>
              <a: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השיר שצבר את מספר הנקודות הגבוה ביותר זוכה בתחרות ולהכרה בינלאומית.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C576156-D90E-C910-7EAF-C074DE944D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8572500"/>
            <a:ext cx="3886200" cy="1244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7786" b="7786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 rot="-10800000">
            <a:off x="2062770" y="-1"/>
            <a:ext cx="14302047" cy="10287000"/>
          </a:xfrm>
          <a:custGeom>
            <a:avLst/>
            <a:gdLst/>
            <a:ahLst/>
            <a:cxnLst/>
            <a:rect l="l" t="t" r="r" b="b"/>
            <a:pathLst>
              <a:path w="14302047" h="11002650">
                <a:moveTo>
                  <a:pt x="0" y="0"/>
                </a:moveTo>
                <a:lnTo>
                  <a:pt x="14302048" y="0"/>
                </a:lnTo>
                <a:lnTo>
                  <a:pt x="14302048" y="11002650"/>
                </a:lnTo>
                <a:lnTo>
                  <a:pt x="0" y="110026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18651" t="-34810" b="-44740"/>
            </a:stretch>
          </a:blipFill>
        </p:spPr>
      </p:sp>
      <p:sp>
        <p:nvSpPr>
          <p:cNvPr id="4" name="כותרת 1">
            <a:extLst>
              <a:ext uri="{FF2B5EF4-FFF2-40B4-BE49-F238E27FC236}">
                <a16:creationId xmlns:a16="http://schemas.microsoft.com/office/drawing/2014/main" id="{5C6AAA72-F8B8-1419-32E5-AA0521689D48}"/>
              </a:ext>
            </a:extLst>
          </p:cNvPr>
          <p:cNvSpPr txBox="1">
            <a:spLocks/>
          </p:cNvSpPr>
          <p:nvPr/>
        </p:nvSpPr>
        <p:spPr>
          <a:xfrm>
            <a:off x="12039600" y="849740"/>
            <a:ext cx="4985281" cy="972873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1"/>
            <a:r>
              <a:rPr lang="he-IL" sz="55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למידת מכונה</a:t>
            </a:r>
          </a:p>
        </p:txBody>
      </p:sp>
      <p:sp>
        <p:nvSpPr>
          <p:cNvPr id="5" name="כותרת 1">
            <a:extLst>
              <a:ext uri="{FF2B5EF4-FFF2-40B4-BE49-F238E27FC236}">
                <a16:creationId xmlns:a16="http://schemas.microsoft.com/office/drawing/2014/main" id="{2E3F2C7C-6ECF-0E63-BFBE-63ABE8A3CBB4}"/>
              </a:ext>
            </a:extLst>
          </p:cNvPr>
          <p:cNvSpPr txBox="1">
            <a:spLocks/>
          </p:cNvSpPr>
          <p:nvPr/>
        </p:nvSpPr>
        <p:spPr>
          <a:xfrm>
            <a:off x="417215" y="2788094"/>
            <a:ext cx="16462186" cy="6941839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algn="r" defTabSz="914400" rtl="1" eaLnBrk="1" latinLnBrk="0" hangingPunct="1">
              <a:spcBef>
                <a:spcPct val="0"/>
              </a:spcBef>
              <a:buNone/>
            </a:pPr>
            <a:r>
              <a:rPr lang="he-IL" sz="41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רגרסיה לוגיסטית היא רגרסיה בה המשתנה </a:t>
            </a:r>
            <a:br>
              <a:rPr lang="en-US" sz="41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he-IL" sz="41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התלוי הוא בינארי – כלומר 0 או 1.</a:t>
            </a:r>
          </a:p>
          <a:p>
            <a:pPr marL="0" algn="r" defTabSz="914400" rtl="1" eaLnBrk="1" latinLnBrk="0" hangingPunct="1">
              <a:spcBef>
                <a:spcPct val="0"/>
              </a:spcBef>
              <a:buNone/>
            </a:pPr>
            <a:r>
              <a:rPr lang="he-IL" sz="41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נציג את תוצאות הרגרסיה הלוגיסטית:</a:t>
            </a:r>
          </a:p>
          <a:p>
            <a:pPr marL="0" algn="r" defTabSz="914400" rtl="1" eaLnBrk="1" latinLnBrk="0" hangingPunct="1">
              <a:spcBef>
                <a:spcPct val="0"/>
              </a:spcBef>
              <a:buNone/>
            </a:pPr>
            <a:endParaRPr lang="he-IL" sz="4100" dirty="0">
              <a:solidFill>
                <a:srgbClr val="000000"/>
              </a:solidFill>
              <a:latin typeface="David" panose="020E0502060401010101" pitchFamily="34" charset="-79"/>
              <a:cs typeface="David" panose="020E0502060401010101" pitchFamily="34" charset="-79"/>
            </a:endParaRPr>
          </a:p>
          <a:p>
            <a:pPr marL="0" algn="r" defTabSz="914400" rtl="1" eaLnBrk="1" latinLnBrk="0" hangingPunct="1">
              <a:spcBef>
                <a:spcPct val="0"/>
              </a:spcBef>
              <a:buNone/>
            </a:pPr>
            <a:endParaRPr lang="he-IL" sz="4100" dirty="0">
              <a:solidFill>
                <a:srgbClr val="000000"/>
              </a:solidFill>
              <a:latin typeface="David" panose="020E0502060401010101" pitchFamily="34" charset="-79"/>
              <a:cs typeface="David" panose="020E0502060401010101" pitchFamily="34" charset="-79"/>
            </a:endParaRPr>
          </a:p>
          <a:p>
            <a:pPr marL="0" algn="r" defTabSz="914400" rtl="1" eaLnBrk="1" latinLnBrk="0" hangingPunct="1">
              <a:spcBef>
                <a:spcPct val="0"/>
              </a:spcBef>
              <a:buNone/>
            </a:pPr>
            <a:endParaRPr lang="he-IL" sz="4100" dirty="0">
              <a:solidFill>
                <a:srgbClr val="000000"/>
              </a:solidFill>
              <a:latin typeface="David" panose="020E0502060401010101" pitchFamily="34" charset="-79"/>
              <a:cs typeface="David" panose="020E0502060401010101" pitchFamily="34" charset="-79"/>
            </a:endParaRPr>
          </a:p>
          <a:p>
            <a:pPr marL="0" algn="r" defTabSz="914400" rtl="1" eaLnBrk="1" latinLnBrk="0" hangingPunct="1">
              <a:spcBef>
                <a:spcPct val="0"/>
              </a:spcBef>
              <a:buNone/>
            </a:pPr>
            <a:endParaRPr lang="he-IL" sz="4100" dirty="0">
              <a:solidFill>
                <a:srgbClr val="000000"/>
              </a:solidFill>
              <a:latin typeface="David" panose="020E0502060401010101" pitchFamily="34" charset="-79"/>
              <a:cs typeface="David" panose="020E0502060401010101" pitchFamily="34" charset="-79"/>
            </a:endParaRPr>
          </a:p>
          <a:p>
            <a:pPr marL="0" algn="r" defTabSz="914400" rtl="1" eaLnBrk="1" latinLnBrk="0" hangingPunct="1">
              <a:spcBef>
                <a:spcPct val="0"/>
              </a:spcBef>
              <a:buNone/>
            </a:pPr>
            <a:endParaRPr lang="he-IL" sz="4100" dirty="0">
              <a:solidFill>
                <a:srgbClr val="000000"/>
              </a:solidFill>
              <a:latin typeface="David" panose="020E0502060401010101" pitchFamily="34" charset="-79"/>
              <a:cs typeface="David" panose="020E0502060401010101" pitchFamily="34" charset="-79"/>
            </a:endParaRPr>
          </a:p>
          <a:p>
            <a:pPr marL="0" algn="r" defTabSz="914400" rtl="1" eaLnBrk="1" latinLnBrk="0" hangingPunct="1">
              <a:spcBef>
                <a:spcPct val="0"/>
              </a:spcBef>
              <a:buNone/>
            </a:pPr>
            <a:r>
              <a:rPr lang="he-IL" sz="28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הדיוק שהושג הינו 0.9519, מה שמצביע על רמה גבוהה של תחזיות נכונות. </a:t>
            </a:r>
            <a:br>
              <a:rPr lang="en-US" sz="28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he-IL" sz="28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ציון </a:t>
            </a:r>
            <a:r>
              <a:rPr lang="he-IL" sz="2800" dirty="0">
                <a:solidFill>
                  <a:srgbClr val="000000"/>
                </a:solidFill>
                <a:latin typeface="TT Travels" panose="020B0604020202020204" charset="0"/>
                <a:ea typeface="Tahoma" panose="020B0604030504040204" pitchFamily="34" charset="0"/>
                <a:cs typeface="Tahoma" panose="020B0604030504040204" pitchFamily="34" charset="0"/>
              </a:rPr>
              <a:t>ה-</a:t>
            </a:r>
            <a:r>
              <a:rPr lang="en-US" sz="2800" dirty="0">
                <a:solidFill>
                  <a:srgbClr val="000000"/>
                </a:solidFill>
                <a:latin typeface="TT Travels" panose="020B0604020202020204" charset="0"/>
                <a:ea typeface="Tahoma" panose="020B0604030504040204" pitchFamily="34" charset="0"/>
                <a:cs typeface="Tahoma" panose="020B0604030504040204" pitchFamily="34" charset="0"/>
              </a:rPr>
              <a:t>Recall</a:t>
            </a:r>
            <a:r>
              <a:rPr lang="he-IL" sz="2800" dirty="0">
                <a:solidFill>
                  <a:srgbClr val="000000"/>
                </a:solidFill>
                <a:latin typeface="TT Travels" panose="020B060402020202020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he-IL" sz="28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המודד את שיעור המקרים החיוביים בפועל שזוהו בצורה נכונה, הינו 0.2273. </a:t>
            </a:r>
            <a:br>
              <a:rPr lang="en-US" sz="28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he-IL" sz="28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ציון</a:t>
            </a:r>
            <a:r>
              <a:rPr lang="en-US" sz="28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,</a:t>
            </a:r>
            <a:r>
              <a:rPr lang="en" sz="28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F1 </a:t>
            </a:r>
            <a:r>
              <a:rPr lang="he-IL" sz="28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שהוא ממוצע משוקלל של הרגישות והנכונות, הינו 0.3333.</a:t>
            </a:r>
            <a:br>
              <a:rPr lang="en-US" sz="28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he-IL" sz="28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ציון הנכונות, המייצג את שיעור המקרים החיוביים האמיתיים מתוך המקרים החיוביים החזויים, הינו 0.625.</a:t>
            </a:r>
          </a:p>
        </p:txBody>
      </p:sp>
      <p:pic>
        <p:nvPicPr>
          <p:cNvPr id="6" name="תמונה 5" descr="תמונה שמכילה טקסט, גופן, לבן, אלגברה&#10;&#10;התיאור נוצר באופן אוטומטי">
            <a:extLst>
              <a:ext uri="{FF2B5EF4-FFF2-40B4-BE49-F238E27FC236}">
                <a16:creationId xmlns:a16="http://schemas.microsoft.com/office/drawing/2014/main" id="{A6FAE928-CF5F-1B6A-1540-4250DD5374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1016" y="5089013"/>
            <a:ext cx="4561017" cy="2340000"/>
          </a:xfrm>
          <a:prstGeom prst="rect">
            <a:avLst/>
          </a:prstGeom>
        </p:spPr>
      </p:pic>
      <p:pic>
        <p:nvPicPr>
          <p:cNvPr id="7" name="תמונה 6" descr="תמונה שמכילה טקסט, צילום מסך, מספר, גופן&#10;&#10;התיאור נוצר באופן אוטומטי">
            <a:extLst>
              <a:ext uri="{FF2B5EF4-FFF2-40B4-BE49-F238E27FC236}">
                <a16:creationId xmlns:a16="http://schemas.microsoft.com/office/drawing/2014/main" id="{A625D096-39B9-6C58-D3C3-E3DADD76A4C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5967" y="3312334"/>
            <a:ext cx="4802886" cy="4096579"/>
          </a:xfrm>
          <a:prstGeom prst="rect">
            <a:avLst/>
          </a:prstGeom>
        </p:spPr>
      </p:pic>
      <p:sp>
        <p:nvSpPr>
          <p:cNvPr id="8" name="כותרת 1">
            <a:extLst>
              <a:ext uri="{FF2B5EF4-FFF2-40B4-BE49-F238E27FC236}">
                <a16:creationId xmlns:a16="http://schemas.microsoft.com/office/drawing/2014/main" id="{C94D68D2-8732-6B9A-ABA1-4E5A0EB1849F}"/>
              </a:ext>
            </a:extLst>
          </p:cNvPr>
          <p:cNvSpPr txBox="1">
            <a:spLocks/>
          </p:cNvSpPr>
          <p:nvPr/>
        </p:nvSpPr>
        <p:spPr>
          <a:xfrm>
            <a:off x="12633817" y="1974306"/>
            <a:ext cx="4269584" cy="806288"/>
          </a:xfrm>
          <a:prstGeom prst="rect">
            <a:avLst/>
          </a:prstGeom>
        </p:spPr>
        <p:txBody>
          <a:bodyPr anchor="ctr">
            <a:normAutofit fontScale="77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algn="ctr" defTabSz="914400" rtl="0" eaLnBrk="1" latinLnBrk="0" hangingPunct="1">
              <a:spcBef>
                <a:spcPct val="0"/>
              </a:spcBef>
              <a:buNone/>
            </a:pPr>
            <a:r>
              <a:rPr lang="he-IL" sz="5400" u="sng" dirty="0">
                <a:solidFill>
                  <a:schemeClr val="accent5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רגרסיה לוגיסטית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7786" b="7786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 rot="-10800000">
            <a:off x="2062770" y="-1"/>
            <a:ext cx="14302047" cy="10287000"/>
          </a:xfrm>
          <a:custGeom>
            <a:avLst/>
            <a:gdLst/>
            <a:ahLst/>
            <a:cxnLst/>
            <a:rect l="l" t="t" r="r" b="b"/>
            <a:pathLst>
              <a:path w="14302047" h="11002650">
                <a:moveTo>
                  <a:pt x="0" y="0"/>
                </a:moveTo>
                <a:lnTo>
                  <a:pt x="14302048" y="0"/>
                </a:lnTo>
                <a:lnTo>
                  <a:pt x="14302048" y="11002650"/>
                </a:lnTo>
                <a:lnTo>
                  <a:pt x="0" y="110026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18651" t="-34810" b="-44740"/>
            </a:stretch>
          </a:blipFill>
        </p:spPr>
      </p:sp>
      <p:sp>
        <p:nvSpPr>
          <p:cNvPr id="4" name="כותרת 1">
            <a:extLst>
              <a:ext uri="{FF2B5EF4-FFF2-40B4-BE49-F238E27FC236}">
                <a16:creationId xmlns:a16="http://schemas.microsoft.com/office/drawing/2014/main" id="{5C6AAA72-F8B8-1419-32E5-AA0521689D48}"/>
              </a:ext>
            </a:extLst>
          </p:cNvPr>
          <p:cNvSpPr txBox="1">
            <a:spLocks/>
          </p:cNvSpPr>
          <p:nvPr/>
        </p:nvSpPr>
        <p:spPr>
          <a:xfrm>
            <a:off x="12039600" y="849740"/>
            <a:ext cx="4985281" cy="972873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1"/>
            <a:r>
              <a:rPr lang="he-IL" sz="55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למידת מכונה</a:t>
            </a:r>
          </a:p>
        </p:txBody>
      </p:sp>
      <p:sp>
        <p:nvSpPr>
          <p:cNvPr id="5" name="כותרת 1">
            <a:extLst>
              <a:ext uri="{FF2B5EF4-FFF2-40B4-BE49-F238E27FC236}">
                <a16:creationId xmlns:a16="http://schemas.microsoft.com/office/drawing/2014/main" id="{2E3F2C7C-6ECF-0E63-BFBE-63ABE8A3CBB4}"/>
              </a:ext>
            </a:extLst>
          </p:cNvPr>
          <p:cNvSpPr txBox="1">
            <a:spLocks/>
          </p:cNvSpPr>
          <p:nvPr/>
        </p:nvSpPr>
        <p:spPr>
          <a:xfrm>
            <a:off x="1447800" y="2704453"/>
            <a:ext cx="15392400" cy="6764907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algn="r" defTabSz="914400" rtl="1" eaLnBrk="1" latinLnBrk="0" hangingPunct="1">
              <a:spcBef>
                <a:spcPct val="0"/>
              </a:spcBef>
              <a:buNone/>
            </a:pPr>
            <a:r>
              <a:rPr lang="en-US" sz="4100" dirty="0">
                <a:solidFill>
                  <a:srgbClr val="000000"/>
                </a:solidFill>
                <a:latin typeface="TT Travels"/>
                <a:cs typeface="David" panose="020E0502060401010101" pitchFamily="34" charset="-79"/>
              </a:rPr>
              <a:t>KNN</a:t>
            </a:r>
            <a:r>
              <a:rPr lang="he-IL" sz="4100" dirty="0">
                <a:solidFill>
                  <a:srgbClr val="000000"/>
                </a:solidFill>
                <a:latin typeface="TT Travels"/>
                <a:cs typeface="David" panose="020E0502060401010101" pitchFamily="34" charset="-79"/>
              </a:rPr>
              <a:t> </a:t>
            </a:r>
            <a:r>
              <a:rPr lang="he-IL" sz="41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(אלגוריתם השכן הקרוב) הוא אלגוריתם חסר פרמטרים לסיווג ולרגרסיה מקומית.</a:t>
            </a:r>
          </a:p>
          <a:p>
            <a:pPr marL="0" algn="r" defTabSz="914400" rtl="1" eaLnBrk="1" latinLnBrk="0" hangingPunct="1">
              <a:spcBef>
                <a:spcPct val="0"/>
              </a:spcBef>
              <a:buNone/>
            </a:pPr>
            <a:endParaRPr lang="he-IL" sz="4400" dirty="0">
              <a:solidFill>
                <a:srgbClr val="000000"/>
              </a:solidFill>
              <a:latin typeface="TT Travels"/>
              <a:cs typeface="David" panose="020E0502060401010101" pitchFamily="34" charset="-79"/>
            </a:endParaRPr>
          </a:p>
          <a:p>
            <a:pPr marL="0" algn="r" defTabSz="914400" rtl="1" eaLnBrk="1" latinLnBrk="0" hangingPunct="1">
              <a:spcBef>
                <a:spcPct val="0"/>
              </a:spcBef>
              <a:buNone/>
            </a:pPr>
            <a:endParaRPr lang="he-IL" dirty="0">
              <a:solidFill>
                <a:srgbClr val="000000"/>
              </a:solidFill>
              <a:latin typeface="TT Travels"/>
              <a:cs typeface="David" panose="020E0502060401010101" pitchFamily="34" charset="-79"/>
            </a:endParaRPr>
          </a:p>
          <a:p>
            <a:pPr marL="0" algn="r" defTabSz="914400" rtl="1" eaLnBrk="1" latinLnBrk="0" hangingPunct="1">
              <a:spcBef>
                <a:spcPct val="0"/>
              </a:spcBef>
              <a:buNone/>
            </a:pPr>
            <a:endParaRPr lang="he-IL" sz="4400" dirty="0">
              <a:solidFill>
                <a:srgbClr val="000000"/>
              </a:solidFill>
              <a:latin typeface="TT Travels"/>
              <a:cs typeface="David" panose="020E0502060401010101" pitchFamily="34" charset="-79"/>
            </a:endParaRPr>
          </a:p>
          <a:p>
            <a:pPr marL="0" algn="r" defTabSz="914400" rtl="1" eaLnBrk="1" latinLnBrk="0" hangingPunct="1">
              <a:spcBef>
                <a:spcPct val="0"/>
              </a:spcBef>
              <a:buNone/>
            </a:pPr>
            <a:br>
              <a:rPr lang="en-US" dirty="0">
                <a:solidFill>
                  <a:srgbClr val="000000"/>
                </a:solidFill>
                <a:latin typeface="TT Travels"/>
                <a:cs typeface="David" panose="020E0502060401010101" pitchFamily="34" charset="-79"/>
              </a:rPr>
            </a:br>
            <a:endParaRPr lang="he-IL" sz="2000" dirty="0">
              <a:solidFill>
                <a:srgbClr val="000000"/>
              </a:solidFill>
              <a:latin typeface="TT Travels"/>
              <a:cs typeface="David" panose="020E0502060401010101" pitchFamily="34" charset="-79"/>
            </a:endParaRPr>
          </a:p>
          <a:p>
            <a:pPr algn="r" rtl="1"/>
            <a:r>
              <a:rPr lang="he-IL" sz="30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הדיוק שהושג הינו 0.9423, מה שמצביע על רמה גבוהה של תחזיות נכונות. </a:t>
            </a:r>
            <a:br>
              <a:rPr lang="en-US" sz="30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he-IL" sz="30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ציון </a:t>
            </a:r>
            <a:r>
              <a:rPr lang="he-IL" sz="3200" dirty="0">
                <a:solidFill>
                  <a:srgbClr val="000000"/>
                </a:solidFill>
                <a:latin typeface="TT Travels" panose="020B0604020202020204" charset="0"/>
                <a:ea typeface="Tahoma" panose="020B0604030504040204" pitchFamily="34" charset="0"/>
                <a:cs typeface="Tahoma" panose="020B0604030504040204" pitchFamily="34" charset="0"/>
              </a:rPr>
              <a:t>ה-</a:t>
            </a:r>
            <a:r>
              <a:rPr lang="en-US" sz="3200" dirty="0">
                <a:solidFill>
                  <a:srgbClr val="000000"/>
                </a:solidFill>
                <a:latin typeface="TT Travels" panose="020B0604020202020204" charset="0"/>
                <a:ea typeface="Tahoma" panose="020B0604030504040204" pitchFamily="34" charset="0"/>
                <a:cs typeface="Tahoma" panose="020B0604030504040204" pitchFamily="34" charset="0"/>
              </a:rPr>
              <a:t>Recall</a:t>
            </a:r>
            <a:r>
              <a:rPr lang="he-IL" sz="3200" dirty="0">
                <a:solidFill>
                  <a:srgbClr val="000000"/>
                </a:solidFill>
                <a:latin typeface="TT Travels" panose="020B060402020202020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he-IL" sz="30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המודד את שיעור המקרים החיוביים בפועל שזוהו בצורה נכונה, הינו 0.3181. </a:t>
            </a:r>
            <a:br>
              <a:rPr lang="en-US" sz="30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he-IL" sz="30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ציון</a:t>
            </a:r>
            <a:r>
              <a:rPr lang="en-US" sz="30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,</a:t>
            </a:r>
            <a:r>
              <a:rPr lang="en" sz="30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F1 </a:t>
            </a:r>
            <a:r>
              <a:rPr lang="he-IL" sz="30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שהוא ממוצע משוקלל של הרגישות והנכונות, הינו 0.3333.</a:t>
            </a:r>
            <a:br>
              <a:rPr lang="en-US" sz="30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he-IL" sz="30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ציון הנכונות, המייצג את שיעור המקרים החיוביים האמיתיים מתוך המקרים החיוביים החזויים, הינו 0.4375.</a:t>
            </a:r>
          </a:p>
        </p:txBody>
      </p:sp>
      <p:sp>
        <p:nvSpPr>
          <p:cNvPr id="9" name="כותרת 1">
            <a:extLst>
              <a:ext uri="{FF2B5EF4-FFF2-40B4-BE49-F238E27FC236}">
                <a16:creationId xmlns:a16="http://schemas.microsoft.com/office/drawing/2014/main" id="{6A33CBC9-B963-85B9-9855-35D5AF3C8E0E}"/>
              </a:ext>
            </a:extLst>
          </p:cNvPr>
          <p:cNvSpPr txBox="1">
            <a:spLocks/>
          </p:cNvSpPr>
          <p:nvPr/>
        </p:nvSpPr>
        <p:spPr>
          <a:xfrm>
            <a:off x="15378018" y="2060561"/>
            <a:ext cx="1527947" cy="713258"/>
          </a:xfrm>
          <a:prstGeom prst="rect">
            <a:avLst/>
          </a:prstGeom>
        </p:spPr>
        <p:txBody>
          <a:bodyPr anchor="ctr">
            <a:normAutofit fontScale="9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algn="ctr" defTabSz="914400" rtl="1" eaLnBrk="1" latinLnBrk="0" hangingPunct="1">
              <a:spcBef>
                <a:spcPct val="0"/>
              </a:spcBef>
              <a:buNone/>
            </a:pPr>
            <a:r>
              <a:rPr lang="en-US" sz="5000" u="sng" spc="-299" dirty="0">
                <a:solidFill>
                  <a:schemeClr val="accent5">
                    <a:lumMod val="50000"/>
                  </a:schemeClr>
                </a:solidFill>
                <a:latin typeface="TT Travels"/>
                <a:cs typeface="David" panose="020E0502060401010101" pitchFamily="34" charset="-79"/>
              </a:rPr>
              <a:t>KNN</a:t>
            </a:r>
            <a:endParaRPr lang="he-IL" sz="5000" u="sng" dirty="0">
              <a:solidFill>
                <a:schemeClr val="accent5">
                  <a:lumMod val="50000"/>
                </a:schemeClr>
              </a:solidFill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pic>
        <p:nvPicPr>
          <p:cNvPr id="11" name="תמונה 10" descr="תמונה שמכילה טקסט, גופן, צילום מסך, לבן&#10;&#10;התיאור נוצר באופן אוטומטי">
            <a:extLst>
              <a:ext uri="{FF2B5EF4-FFF2-40B4-BE49-F238E27FC236}">
                <a16:creationId xmlns:a16="http://schemas.microsoft.com/office/drawing/2014/main" id="{6E0D885F-93C7-4E17-A925-8F16D9EE76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9600" y="4308272"/>
            <a:ext cx="4659652" cy="23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8017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7786" b="7786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 rot="-10800000">
            <a:off x="2062770" y="-1"/>
            <a:ext cx="14302047" cy="10287000"/>
          </a:xfrm>
          <a:custGeom>
            <a:avLst/>
            <a:gdLst/>
            <a:ahLst/>
            <a:cxnLst/>
            <a:rect l="l" t="t" r="r" b="b"/>
            <a:pathLst>
              <a:path w="14302047" h="11002650">
                <a:moveTo>
                  <a:pt x="0" y="0"/>
                </a:moveTo>
                <a:lnTo>
                  <a:pt x="14302048" y="0"/>
                </a:lnTo>
                <a:lnTo>
                  <a:pt x="14302048" y="11002650"/>
                </a:lnTo>
                <a:lnTo>
                  <a:pt x="0" y="110026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18651" t="-34810" b="-44740"/>
            </a:stretch>
          </a:blipFill>
        </p:spPr>
      </p:sp>
      <p:sp>
        <p:nvSpPr>
          <p:cNvPr id="4" name="כותרת 1">
            <a:extLst>
              <a:ext uri="{FF2B5EF4-FFF2-40B4-BE49-F238E27FC236}">
                <a16:creationId xmlns:a16="http://schemas.microsoft.com/office/drawing/2014/main" id="{5C6AAA72-F8B8-1419-32E5-AA0521689D48}"/>
              </a:ext>
            </a:extLst>
          </p:cNvPr>
          <p:cNvSpPr txBox="1">
            <a:spLocks/>
          </p:cNvSpPr>
          <p:nvPr/>
        </p:nvSpPr>
        <p:spPr>
          <a:xfrm>
            <a:off x="12115800" y="849740"/>
            <a:ext cx="4909081" cy="972873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1"/>
            <a:r>
              <a:rPr lang="he-IL" sz="55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למידת מכונה</a:t>
            </a:r>
          </a:p>
        </p:txBody>
      </p:sp>
      <p:sp>
        <p:nvSpPr>
          <p:cNvPr id="5" name="כותרת 1">
            <a:extLst>
              <a:ext uri="{FF2B5EF4-FFF2-40B4-BE49-F238E27FC236}">
                <a16:creationId xmlns:a16="http://schemas.microsoft.com/office/drawing/2014/main" id="{2E3F2C7C-6ECF-0E63-BFBE-63ABE8A3CBB4}"/>
              </a:ext>
            </a:extLst>
          </p:cNvPr>
          <p:cNvSpPr txBox="1">
            <a:spLocks/>
          </p:cNvSpPr>
          <p:nvPr/>
        </p:nvSpPr>
        <p:spPr>
          <a:xfrm>
            <a:off x="1295400" y="3023015"/>
            <a:ext cx="15544801" cy="6705600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rtl="1"/>
            <a:r>
              <a:rPr lang="en-US" sz="4100" spc="-299" dirty="0">
                <a:solidFill>
                  <a:srgbClr val="000000"/>
                </a:solidFill>
                <a:latin typeface="TT Travels"/>
                <a:cs typeface="David" panose="020E0502060401010101" pitchFamily="34" charset="-79"/>
              </a:rPr>
              <a:t>Naive Bayes</a:t>
            </a:r>
            <a:r>
              <a:rPr lang="he-IL" sz="4100" dirty="0">
                <a:latin typeface="David" panose="020E0502060401010101" pitchFamily="34" charset="-79"/>
                <a:cs typeface="David" panose="020E0502060401010101" pitchFamily="34" charset="-79"/>
              </a:rPr>
              <a:t> </a:t>
            </a:r>
            <a:r>
              <a:rPr lang="he-IL" sz="4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הוא אוסף שיטות סיווג, המבוססות על חוק </a:t>
            </a:r>
            <a:r>
              <a:rPr lang="he-IL" sz="41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בייס</a:t>
            </a:r>
            <a:r>
              <a:rPr lang="he-IL" sz="4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ועל ההנחה ה"נאיבית" שאין תלות בין תכונות האובייקטים המסווגים כאשר כבר ידוע סיווגם.</a:t>
            </a:r>
          </a:p>
          <a:p>
            <a:pPr algn="r" rtl="1"/>
            <a:endParaRPr lang="he-IL" dirty="0">
              <a:latin typeface="David" panose="020E0502060401010101" pitchFamily="34" charset="-79"/>
              <a:cs typeface="David" panose="020E0502060401010101" pitchFamily="34" charset="-79"/>
            </a:endParaRPr>
          </a:p>
          <a:p>
            <a:pPr algn="r" rtl="1"/>
            <a:endParaRPr lang="he-IL" dirty="0">
              <a:latin typeface="David" panose="020E0502060401010101" pitchFamily="34" charset="-79"/>
              <a:cs typeface="David" panose="020E0502060401010101" pitchFamily="34" charset="-79"/>
            </a:endParaRPr>
          </a:p>
          <a:p>
            <a:pPr algn="r" rtl="1"/>
            <a:endParaRPr lang="he-IL" dirty="0">
              <a:latin typeface="David" panose="020E0502060401010101" pitchFamily="34" charset="-79"/>
              <a:cs typeface="David" panose="020E0502060401010101" pitchFamily="34" charset="-79"/>
            </a:endParaRPr>
          </a:p>
          <a:p>
            <a:pPr algn="r" rtl="1"/>
            <a:endParaRPr lang="he-IL" dirty="0">
              <a:latin typeface="David" panose="020E0502060401010101" pitchFamily="34" charset="-79"/>
              <a:cs typeface="David" panose="020E0502060401010101" pitchFamily="34" charset="-79"/>
            </a:endParaRPr>
          </a:p>
          <a:p>
            <a:pPr algn="r" rtl="1"/>
            <a:r>
              <a:rPr lang="he-IL" sz="30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הדיוק שהושג הינו 0.9086, מה שמצביע על רמה טובה של דיוק כללי.</a:t>
            </a:r>
            <a:br>
              <a:rPr lang="en-US" sz="30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he-IL" sz="30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ציון </a:t>
            </a:r>
            <a:r>
              <a:rPr lang="he-IL" sz="3200" dirty="0">
                <a:solidFill>
                  <a:srgbClr val="000000"/>
                </a:solidFill>
                <a:latin typeface="TT Travels" panose="020B0604020202020204" charset="0"/>
                <a:ea typeface="Tahoma" panose="020B0604030504040204" pitchFamily="34" charset="0"/>
                <a:cs typeface="Tahoma" panose="020B0604030504040204" pitchFamily="34" charset="0"/>
              </a:rPr>
              <a:t>ה-</a:t>
            </a:r>
            <a:r>
              <a:rPr lang="en-US" sz="3200" dirty="0">
                <a:solidFill>
                  <a:srgbClr val="000000"/>
                </a:solidFill>
                <a:latin typeface="TT Travels" panose="020B0604020202020204" charset="0"/>
                <a:ea typeface="Tahoma" panose="020B0604030504040204" pitchFamily="34" charset="0"/>
                <a:cs typeface="Tahoma" panose="020B0604030504040204" pitchFamily="34" charset="0"/>
              </a:rPr>
              <a:t>Recall</a:t>
            </a:r>
            <a:r>
              <a:rPr lang="he-IL" sz="3200" dirty="0">
                <a:solidFill>
                  <a:srgbClr val="000000"/>
                </a:solidFill>
                <a:latin typeface="TT Travels" panose="020B060402020202020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he-IL" sz="30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המודד את שיעור המקרים החיוביים בפועל שזוהו בצורה נכונה, הינו 0.2727. </a:t>
            </a:r>
            <a:br>
              <a:rPr lang="en-US" sz="30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he-IL" sz="30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ציון</a:t>
            </a:r>
            <a:r>
              <a:rPr lang="en-US" sz="30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,</a:t>
            </a:r>
            <a:r>
              <a:rPr lang="en" sz="30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F1 </a:t>
            </a:r>
            <a:r>
              <a:rPr lang="he-IL" sz="30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שהוא ממוצע משוקלל של הרגישות והנכונות, הינו 0.3333.</a:t>
            </a:r>
            <a:br>
              <a:rPr lang="en-US" sz="30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he-IL" sz="30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ציון הנכונות, המייצג את שיעור המקרים החיוביים האמיתיים מתוך המקרים החיוביים החזויים, הינו 0.2142.</a:t>
            </a:r>
          </a:p>
        </p:txBody>
      </p:sp>
      <p:sp>
        <p:nvSpPr>
          <p:cNvPr id="9" name="כותרת 1">
            <a:extLst>
              <a:ext uri="{FF2B5EF4-FFF2-40B4-BE49-F238E27FC236}">
                <a16:creationId xmlns:a16="http://schemas.microsoft.com/office/drawing/2014/main" id="{6A33CBC9-B963-85B9-9855-35D5AF3C8E0E}"/>
              </a:ext>
            </a:extLst>
          </p:cNvPr>
          <p:cNvSpPr txBox="1">
            <a:spLocks/>
          </p:cNvSpPr>
          <p:nvPr/>
        </p:nvSpPr>
        <p:spPr>
          <a:xfrm>
            <a:off x="13061595" y="1922728"/>
            <a:ext cx="3854806" cy="972872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algn="ctr" defTabSz="914400" rtl="1" eaLnBrk="1" latinLnBrk="0" hangingPunct="1">
              <a:spcBef>
                <a:spcPct val="0"/>
              </a:spcBef>
              <a:buNone/>
            </a:pPr>
            <a:r>
              <a:rPr lang="en-US" sz="5000" u="sng" spc="-299" dirty="0">
                <a:solidFill>
                  <a:schemeClr val="accent5">
                    <a:lumMod val="50000"/>
                  </a:schemeClr>
                </a:solidFill>
                <a:latin typeface="TT Travels"/>
                <a:cs typeface="David" panose="020E0502060401010101" pitchFamily="34" charset="-79"/>
              </a:rPr>
              <a:t>Naive Bayes</a:t>
            </a:r>
            <a:endParaRPr lang="he-IL" sz="5000" u="sng" dirty="0">
              <a:solidFill>
                <a:schemeClr val="accent5">
                  <a:lumMod val="50000"/>
                </a:schemeClr>
              </a:solidFill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pic>
        <p:nvPicPr>
          <p:cNvPr id="7" name="תמונה 6" descr="תמונה שמכילה טקסט, גופן, קבלה, צילום מסך&#10;&#10;התיאור נוצר באופן אוטומטי">
            <a:extLst>
              <a:ext uri="{FF2B5EF4-FFF2-40B4-BE49-F238E27FC236}">
                <a16:creationId xmlns:a16="http://schemas.microsoft.com/office/drawing/2014/main" id="{A8560F71-C766-02EA-BE75-D5B814C9F8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4172" y="4991100"/>
            <a:ext cx="5770678" cy="23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9203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7786" b="7786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>
            <a:off x="7359627" y="931748"/>
            <a:ext cx="10928373" cy="9355252"/>
          </a:xfrm>
          <a:custGeom>
            <a:avLst/>
            <a:gdLst/>
            <a:ahLst/>
            <a:cxnLst/>
            <a:rect l="l" t="t" r="r" b="b"/>
            <a:pathLst>
              <a:path w="17106580" h="9622146">
                <a:moveTo>
                  <a:pt x="0" y="0"/>
                </a:moveTo>
                <a:lnTo>
                  <a:pt x="17106580" y="0"/>
                </a:lnTo>
                <a:lnTo>
                  <a:pt x="17106580" y="9622146"/>
                </a:lnTo>
                <a:lnTo>
                  <a:pt x="0" y="962214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51084" t="-6836" r="-56534" b="-17956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0" y="6667500"/>
            <a:ext cx="8734721" cy="3619500"/>
          </a:xfrm>
          <a:custGeom>
            <a:avLst/>
            <a:gdLst/>
            <a:ahLst/>
            <a:cxnLst/>
            <a:rect l="l" t="t" r="r" b="b"/>
            <a:pathLst>
              <a:path w="10118735" h="3918710">
                <a:moveTo>
                  <a:pt x="0" y="0"/>
                </a:moveTo>
                <a:lnTo>
                  <a:pt x="10118735" y="0"/>
                </a:lnTo>
                <a:lnTo>
                  <a:pt x="10118735" y="3918710"/>
                </a:lnTo>
                <a:lnTo>
                  <a:pt x="0" y="391871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15845" b="-8267"/>
            </a:stretch>
          </a:blipFill>
        </p:spPr>
      </p:sp>
      <p:sp>
        <p:nvSpPr>
          <p:cNvPr id="5" name="כותרת 1">
            <a:extLst>
              <a:ext uri="{FF2B5EF4-FFF2-40B4-BE49-F238E27FC236}">
                <a16:creationId xmlns:a16="http://schemas.microsoft.com/office/drawing/2014/main" id="{533706D4-8AA7-E7F0-18FD-D1CDD393B17A}"/>
              </a:ext>
            </a:extLst>
          </p:cNvPr>
          <p:cNvSpPr txBox="1">
            <a:spLocks/>
          </p:cNvSpPr>
          <p:nvPr/>
        </p:nvSpPr>
        <p:spPr>
          <a:xfrm>
            <a:off x="10820400" y="849740"/>
            <a:ext cx="6204481" cy="972873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1"/>
            <a:r>
              <a:rPr lang="he-IL" sz="55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תוצאות ומסקנות</a:t>
            </a:r>
          </a:p>
        </p:txBody>
      </p:sp>
      <p:graphicFrame>
        <p:nvGraphicFramePr>
          <p:cNvPr id="7" name="טבלה 7">
            <a:extLst>
              <a:ext uri="{FF2B5EF4-FFF2-40B4-BE49-F238E27FC236}">
                <a16:creationId xmlns:a16="http://schemas.microsoft.com/office/drawing/2014/main" id="{D28EF19D-B59B-2EC0-2DC0-C01BD36679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1515705"/>
              </p:ext>
            </p:extLst>
          </p:nvPr>
        </p:nvGraphicFramePr>
        <p:xfrm>
          <a:off x="1648690" y="3792907"/>
          <a:ext cx="15112715" cy="3273693"/>
        </p:xfrm>
        <a:graphic>
          <a:graphicData uri="http://schemas.openxmlformats.org/drawingml/2006/table">
            <a:tbl>
              <a:tblPr rtl="1" firstRow="1" bandRow="1">
                <a:tableStyleId>{9D7B26C5-4107-4FEC-AEDC-1716B250A1EF}</a:tableStyleId>
              </a:tblPr>
              <a:tblGrid>
                <a:gridCol w="4614134">
                  <a:extLst>
                    <a:ext uri="{9D8B030D-6E8A-4147-A177-3AD203B41FA5}">
                      <a16:colId xmlns:a16="http://schemas.microsoft.com/office/drawing/2014/main" val="3448286809"/>
                    </a:ext>
                  </a:extLst>
                </a:gridCol>
                <a:gridCol w="4700453">
                  <a:extLst>
                    <a:ext uri="{9D8B030D-6E8A-4147-A177-3AD203B41FA5}">
                      <a16:colId xmlns:a16="http://schemas.microsoft.com/office/drawing/2014/main" val="2403714713"/>
                    </a:ext>
                  </a:extLst>
                </a:gridCol>
                <a:gridCol w="5798128">
                  <a:extLst>
                    <a:ext uri="{9D8B030D-6E8A-4147-A177-3AD203B41FA5}">
                      <a16:colId xmlns:a16="http://schemas.microsoft.com/office/drawing/2014/main" val="3458945293"/>
                    </a:ext>
                  </a:extLst>
                </a:gridCol>
              </a:tblGrid>
              <a:tr h="891997"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he-IL" sz="4400" b="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רגרסיה לוגיסטית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400" b="0" spc="-299" dirty="0">
                          <a:solidFill>
                            <a:srgbClr val="000000"/>
                          </a:solidFill>
                          <a:latin typeface="TT Travels"/>
                          <a:cs typeface="David" panose="020E0502060401010101" pitchFamily="34" charset="-79"/>
                        </a:rPr>
                        <a:t>KNN</a:t>
                      </a:r>
                      <a:endParaRPr lang="he-IL" sz="4400" b="0" dirty="0">
                        <a:latin typeface="David" panose="020E0502060401010101" pitchFamily="34" charset="-79"/>
                        <a:cs typeface="David" panose="020E0502060401010101" pitchFamily="34" charset="-79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400" b="0" spc="-299" dirty="0">
                          <a:solidFill>
                            <a:srgbClr val="000000"/>
                          </a:solidFill>
                          <a:latin typeface="TT Travels"/>
                          <a:cs typeface="David" panose="020E0502060401010101" pitchFamily="34" charset="-79"/>
                        </a:rPr>
                        <a:t>Naive Bayes</a:t>
                      </a:r>
                      <a:endParaRPr lang="he-IL" sz="4400" b="0" dirty="0">
                        <a:latin typeface="David" panose="020E0502060401010101" pitchFamily="34" charset="-79"/>
                        <a:cs typeface="David" panose="020E0502060401010101" pitchFamily="34" charset="-79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3299144"/>
                  </a:ext>
                </a:extLst>
              </a:tr>
              <a:tr h="2381696">
                <a:tc>
                  <a:txBody>
                    <a:bodyPr/>
                    <a:lstStyle/>
                    <a:p>
                      <a:pPr marL="0" algn="r" defTabSz="914400" rtl="1" eaLnBrk="1" latinLnBrk="0" hangingPunct="1"/>
                      <a:endParaRPr lang="he-IL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r" defTabSz="914400" rtl="1" eaLnBrk="1" latinLnBrk="0" hangingPunct="1"/>
                      <a:endParaRPr lang="he-IL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r" defTabSz="914400" rtl="1" eaLnBrk="1" latinLnBrk="0" hangingPunct="1"/>
                      <a:endParaRPr lang="he-IL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20986524"/>
                  </a:ext>
                </a:extLst>
              </a:tr>
            </a:tbl>
          </a:graphicData>
        </a:graphic>
      </p:graphicFrame>
      <p:pic>
        <p:nvPicPr>
          <p:cNvPr id="9" name="תמונה 8" descr="תמונה שמכילה טקסט, גופן, לבן, אלגברה&#10;&#10;התיאור נוצר באופן אוטומטי">
            <a:extLst>
              <a:ext uri="{FF2B5EF4-FFF2-40B4-BE49-F238E27FC236}">
                <a16:creationId xmlns:a16="http://schemas.microsoft.com/office/drawing/2014/main" id="{C02E49E6-5650-060C-C3FC-37211894B21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77271" y="4704660"/>
            <a:ext cx="4561017" cy="2340000"/>
          </a:xfrm>
          <a:prstGeom prst="rect">
            <a:avLst/>
          </a:prstGeom>
        </p:spPr>
      </p:pic>
      <p:pic>
        <p:nvPicPr>
          <p:cNvPr id="10" name="תמונה 9" descr="תמונה שמכילה טקסט, גופן, צילום מסך, לבן&#10;&#10;התיאור נוצר באופן אוטומטי">
            <a:extLst>
              <a:ext uri="{FF2B5EF4-FFF2-40B4-BE49-F238E27FC236}">
                <a16:creationId xmlns:a16="http://schemas.microsoft.com/office/drawing/2014/main" id="{603140C7-FB2F-B5D7-032B-12293DF8ED6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6332" y="4704660"/>
            <a:ext cx="4659652" cy="2340000"/>
          </a:xfrm>
          <a:prstGeom prst="rect">
            <a:avLst/>
          </a:prstGeom>
        </p:spPr>
      </p:pic>
      <p:pic>
        <p:nvPicPr>
          <p:cNvPr id="11" name="תמונה 10" descr="תמונה שמכילה טקסט, גופן, קבלה, צילום מסך&#10;&#10;התיאור נוצר באופן אוטומטי">
            <a:extLst>
              <a:ext uri="{FF2B5EF4-FFF2-40B4-BE49-F238E27FC236}">
                <a16:creationId xmlns:a16="http://schemas.microsoft.com/office/drawing/2014/main" id="{85973360-D997-9738-7754-FBDDBF4E196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5149" y="4704660"/>
            <a:ext cx="5770678" cy="2340000"/>
          </a:xfrm>
          <a:prstGeom prst="rect">
            <a:avLst/>
          </a:prstGeom>
        </p:spPr>
      </p:pic>
      <p:sp>
        <p:nvSpPr>
          <p:cNvPr id="12" name="כותרת 1">
            <a:extLst>
              <a:ext uri="{FF2B5EF4-FFF2-40B4-BE49-F238E27FC236}">
                <a16:creationId xmlns:a16="http://schemas.microsoft.com/office/drawing/2014/main" id="{41E5A0F9-0061-51D4-1E85-9AB9BEED4466}"/>
              </a:ext>
            </a:extLst>
          </p:cNvPr>
          <p:cNvSpPr txBox="1">
            <a:spLocks/>
          </p:cNvSpPr>
          <p:nvPr/>
        </p:nvSpPr>
        <p:spPr>
          <a:xfrm>
            <a:off x="1981200" y="2095500"/>
            <a:ext cx="14932815" cy="1219200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algn="r" defTabSz="914400" rtl="1" eaLnBrk="1" latinLnBrk="0" hangingPunct="1">
              <a:spcBef>
                <a:spcPct val="0"/>
              </a:spcBef>
              <a:buNone/>
            </a:pPr>
            <a:r>
              <a:rPr lang="he-IL" sz="41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נציג פעם נוספת את ההשוואה בין השיטות בהן השתמשנו ללמידת המכונה:</a:t>
            </a:r>
            <a:endParaRPr lang="en-US" sz="4100" dirty="0">
              <a:solidFill>
                <a:srgbClr val="00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7786" b="7786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>
            <a:off x="1498016" y="3437674"/>
            <a:ext cx="10928373" cy="6849326"/>
          </a:xfrm>
          <a:custGeom>
            <a:avLst/>
            <a:gdLst/>
            <a:ahLst/>
            <a:cxnLst/>
            <a:rect l="l" t="t" r="r" b="b"/>
            <a:pathLst>
              <a:path w="17106580" h="9622146">
                <a:moveTo>
                  <a:pt x="0" y="0"/>
                </a:moveTo>
                <a:lnTo>
                  <a:pt x="17106580" y="0"/>
                </a:lnTo>
                <a:lnTo>
                  <a:pt x="17106580" y="9622146"/>
                </a:lnTo>
                <a:lnTo>
                  <a:pt x="0" y="962214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51084" t="-9338" r="-56534" b="-61112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0" y="6667500"/>
            <a:ext cx="8734721" cy="3619500"/>
          </a:xfrm>
          <a:custGeom>
            <a:avLst/>
            <a:gdLst/>
            <a:ahLst/>
            <a:cxnLst/>
            <a:rect l="l" t="t" r="r" b="b"/>
            <a:pathLst>
              <a:path w="10118735" h="3918710">
                <a:moveTo>
                  <a:pt x="0" y="0"/>
                </a:moveTo>
                <a:lnTo>
                  <a:pt x="10118735" y="0"/>
                </a:lnTo>
                <a:lnTo>
                  <a:pt x="10118735" y="3918710"/>
                </a:lnTo>
                <a:lnTo>
                  <a:pt x="0" y="391871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15845" b="-8267"/>
            </a:stretch>
          </a:blipFill>
        </p:spPr>
      </p:sp>
      <p:sp>
        <p:nvSpPr>
          <p:cNvPr id="5" name="כותרת 1">
            <a:extLst>
              <a:ext uri="{FF2B5EF4-FFF2-40B4-BE49-F238E27FC236}">
                <a16:creationId xmlns:a16="http://schemas.microsoft.com/office/drawing/2014/main" id="{533706D4-8AA7-E7F0-18FD-D1CDD393B17A}"/>
              </a:ext>
            </a:extLst>
          </p:cNvPr>
          <p:cNvSpPr txBox="1">
            <a:spLocks/>
          </p:cNvSpPr>
          <p:nvPr/>
        </p:nvSpPr>
        <p:spPr>
          <a:xfrm>
            <a:off x="10820400" y="849740"/>
            <a:ext cx="6204481" cy="972873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1"/>
            <a:r>
              <a:rPr lang="he-IL" sz="55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תוצאות ומסקנות</a:t>
            </a:r>
          </a:p>
        </p:txBody>
      </p:sp>
      <p:sp>
        <p:nvSpPr>
          <p:cNvPr id="12" name="כותרת 1">
            <a:extLst>
              <a:ext uri="{FF2B5EF4-FFF2-40B4-BE49-F238E27FC236}">
                <a16:creationId xmlns:a16="http://schemas.microsoft.com/office/drawing/2014/main" id="{41E5A0F9-0061-51D4-1E85-9AB9BEED4466}"/>
              </a:ext>
            </a:extLst>
          </p:cNvPr>
          <p:cNvSpPr txBox="1">
            <a:spLocks/>
          </p:cNvSpPr>
          <p:nvPr/>
        </p:nvSpPr>
        <p:spPr>
          <a:xfrm>
            <a:off x="1498016" y="2019300"/>
            <a:ext cx="15418384" cy="7315200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rtl="1"/>
            <a:r>
              <a:rPr lang="he-IL" sz="36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בהתבסס על מדדי ההערכה שהתקבלו עבור האלגוריתמים של רגרסיה לוגיסטית,</a:t>
            </a:r>
            <a:r>
              <a:rPr lang="he-IL" sz="3600" dirty="0">
                <a:solidFill>
                  <a:srgbClr val="000000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 </a:t>
            </a:r>
            <a:r>
              <a:rPr lang="en-US" sz="3600" spc="-299" dirty="0">
                <a:solidFill>
                  <a:srgbClr val="000000"/>
                </a:solidFill>
                <a:latin typeface="TT Travels"/>
                <a:cs typeface="David" panose="020E0502060401010101" pitchFamily="34" charset="-79"/>
              </a:rPr>
              <a:t>KNN</a:t>
            </a:r>
            <a:r>
              <a:rPr lang="he-IL" sz="3600" spc="-299" dirty="0">
                <a:latin typeface="David" panose="020E0502060401010101" pitchFamily="34" charset="-79"/>
                <a:cs typeface="David" panose="020E0502060401010101" pitchFamily="34" charset="-79"/>
              </a:rPr>
              <a:t> </a:t>
            </a:r>
            <a:r>
              <a:rPr lang="en-US" sz="3600" spc="-299" dirty="0">
                <a:latin typeface="David" panose="020E0502060401010101" pitchFamily="34" charset="-79"/>
                <a:cs typeface="David" panose="020E0502060401010101" pitchFamily="34" charset="-79"/>
              </a:rPr>
              <a:t> </a:t>
            </a:r>
            <a:r>
              <a:rPr lang="he-IL" sz="3600" dirty="0">
                <a:solidFill>
                  <a:srgbClr val="000000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ו-</a:t>
            </a:r>
            <a:r>
              <a:rPr lang="en-US" sz="3600" spc="-299" dirty="0">
                <a:solidFill>
                  <a:srgbClr val="000000"/>
                </a:solidFill>
                <a:latin typeface="TT Travels"/>
                <a:cs typeface="David" panose="020E0502060401010101" pitchFamily="34" charset="-79"/>
              </a:rPr>
              <a:t>Naive Bayes</a:t>
            </a:r>
            <a:r>
              <a:rPr lang="he-IL" sz="3600" spc="-299" dirty="0">
                <a:solidFill>
                  <a:srgbClr val="000000"/>
                </a:solidFill>
                <a:latin typeface="TT Travels"/>
                <a:cs typeface="David" panose="020E0502060401010101" pitchFamily="34" charset="-79"/>
              </a:rPr>
              <a:t>:</a:t>
            </a:r>
          </a:p>
          <a:p>
            <a:pPr algn="r" rtl="1"/>
            <a:endParaRPr lang="he-IL" sz="2000" dirty="0">
              <a:latin typeface="David" panose="020E0502060401010101" pitchFamily="34" charset="-79"/>
              <a:cs typeface="David" panose="020E0502060401010101" pitchFamily="34" charset="-79"/>
            </a:endParaRPr>
          </a:p>
          <a:p>
            <a:pPr algn="r" rtl="1"/>
            <a:r>
              <a:rPr lang="he-IL" sz="36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מבחינת </a:t>
            </a:r>
            <a:r>
              <a:rPr lang="he-IL" sz="3600" b="1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דיוק</a:t>
            </a:r>
            <a:r>
              <a:rPr lang="he-IL" sz="36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ניתן לראות שרגרסיה לוגיסטית השיגה את הדיוק הגבוה ביותר</a:t>
            </a:r>
            <a:r>
              <a:rPr lang="he-IL" sz="3600" dirty="0">
                <a:solidFill>
                  <a:srgbClr val="000000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 – 0.9519, </a:t>
            </a:r>
            <a:br>
              <a:rPr lang="en-US" sz="3600" dirty="0">
                <a:solidFill>
                  <a:srgbClr val="000000"/>
                </a:solidFill>
                <a:latin typeface="David" panose="020E0502060401010101" pitchFamily="34" charset="-79"/>
                <a:cs typeface="David" panose="020E0502060401010101" pitchFamily="34" charset="-79"/>
              </a:rPr>
            </a:br>
            <a:r>
              <a:rPr lang="he-IL" sz="36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אחריה</a:t>
            </a:r>
            <a:r>
              <a:rPr lang="he-IL" sz="3600" dirty="0">
                <a:solidFill>
                  <a:srgbClr val="000000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 </a:t>
            </a:r>
            <a:r>
              <a:rPr lang="en-US" sz="3600" dirty="0">
                <a:solidFill>
                  <a:srgbClr val="000000"/>
                </a:solidFill>
                <a:latin typeface="TT Travels"/>
                <a:cs typeface="David" panose="020E0502060401010101" pitchFamily="34" charset="-79"/>
              </a:rPr>
              <a:t>KNN</a:t>
            </a:r>
            <a:r>
              <a:rPr lang="he-IL" sz="3600" dirty="0">
                <a:solidFill>
                  <a:srgbClr val="000000"/>
                </a:solidFill>
                <a:latin typeface="TT Travels"/>
                <a:cs typeface="David" panose="020E0502060401010101" pitchFamily="34" charset="-79"/>
              </a:rPr>
              <a:t> </a:t>
            </a:r>
            <a:r>
              <a:rPr lang="he-IL" sz="36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שהשיגה דיוק של 0.9423</a:t>
            </a:r>
            <a:r>
              <a:rPr lang="he-IL" sz="3600" dirty="0">
                <a:solidFill>
                  <a:srgbClr val="000000"/>
                </a:solidFill>
                <a:latin typeface="TT Travels"/>
                <a:cs typeface="David" panose="020E0502060401010101" pitchFamily="34" charset="-79"/>
              </a:rPr>
              <a:t>,</a:t>
            </a:r>
            <a:endParaRPr lang="he-IL" sz="3600" dirty="0">
              <a:solidFill>
                <a:srgbClr val="000000"/>
              </a:solidFill>
              <a:latin typeface="David" panose="020E0502060401010101" pitchFamily="34" charset="-79"/>
              <a:cs typeface="David" panose="020E0502060401010101" pitchFamily="34" charset="-79"/>
            </a:endParaRPr>
          </a:p>
          <a:p>
            <a:pPr algn="r" rtl="1"/>
            <a:r>
              <a:rPr lang="he-IL" sz="36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ולבסוף</a:t>
            </a:r>
            <a:r>
              <a:rPr lang="he-IL" sz="3600" dirty="0">
                <a:solidFill>
                  <a:srgbClr val="000000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 </a:t>
            </a:r>
            <a:r>
              <a:rPr lang="en-US" sz="3600" dirty="0">
                <a:solidFill>
                  <a:srgbClr val="000000"/>
                </a:solidFill>
                <a:latin typeface="TT Travels"/>
                <a:cs typeface="David" panose="020E0502060401010101" pitchFamily="34" charset="-79"/>
              </a:rPr>
              <a:t>Naive Bayes</a:t>
            </a:r>
            <a:r>
              <a:rPr lang="he-IL" sz="3600" dirty="0">
                <a:solidFill>
                  <a:srgbClr val="000000"/>
                </a:solidFill>
                <a:latin typeface="TT Travels"/>
                <a:cs typeface="David" panose="020E0502060401010101" pitchFamily="34" charset="-79"/>
              </a:rPr>
              <a:t> </a:t>
            </a:r>
            <a:r>
              <a:rPr lang="he-IL" sz="36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שהשיגה דיוק של 0.9086.</a:t>
            </a:r>
            <a:br>
              <a:rPr lang="en-US" sz="3600" dirty="0">
                <a:solidFill>
                  <a:srgbClr val="000000"/>
                </a:solidFill>
                <a:latin typeface="David" panose="020E0502060401010101" pitchFamily="34" charset="-79"/>
                <a:cs typeface="David" panose="020E0502060401010101" pitchFamily="34" charset="-79"/>
              </a:rPr>
            </a:br>
            <a:br>
              <a:rPr lang="en-US" sz="2000" dirty="0">
                <a:solidFill>
                  <a:srgbClr val="000000"/>
                </a:solidFill>
                <a:latin typeface="David" panose="020E0502060401010101" pitchFamily="34" charset="-79"/>
                <a:cs typeface="David" panose="020E0502060401010101" pitchFamily="34" charset="-79"/>
              </a:rPr>
            </a:br>
            <a:r>
              <a:rPr lang="he-IL" sz="36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מבחינת</a:t>
            </a:r>
            <a:r>
              <a:rPr lang="he-IL" sz="3600" dirty="0">
                <a:solidFill>
                  <a:srgbClr val="000000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 </a:t>
            </a:r>
            <a:r>
              <a:rPr lang="en-US" sz="3600" b="1" dirty="0">
                <a:solidFill>
                  <a:srgbClr val="000000"/>
                </a:solidFill>
                <a:latin typeface="TT Travels" panose="020B0604020202020204" charset="0"/>
                <a:cs typeface="David" panose="020E0502060401010101" pitchFamily="34" charset="-79"/>
              </a:rPr>
              <a:t>Recall Score</a:t>
            </a:r>
            <a:r>
              <a:rPr lang="he-IL" sz="3600" dirty="0">
                <a:solidFill>
                  <a:srgbClr val="000000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, </a:t>
            </a:r>
            <a:r>
              <a:rPr lang="he-IL" sz="36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ל-</a:t>
            </a:r>
            <a:r>
              <a:rPr lang="en-US" sz="3600" spc="-299" dirty="0">
                <a:solidFill>
                  <a:srgbClr val="000000"/>
                </a:solidFill>
                <a:latin typeface="TT Travels"/>
                <a:cs typeface="David" panose="020E0502060401010101" pitchFamily="34" charset="-79"/>
              </a:rPr>
              <a:t> KNN </a:t>
            </a:r>
            <a:r>
              <a:rPr lang="he-IL" sz="36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היה הציון הגבוה ביותר (0.3182), המעיד </a:t>
            </a:r>
            <a:br>
              <a:rPr lang="en-US" sz="36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he-IL" sz="36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על יכולתו לזהות שיעור גבוה יותר של מקרים חיוביים.</a:t>
            </a:r>
          </a:p>
          <a:p>
            <a:pPr algn="r" rtl="1"/>
            <a:r>
              <a:rPr lang="he-IL" sz="36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עם זאת, ציון</a:t>
            </a:r>
            <a:r>
              <a:rPr lang="en-US" sz="36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" sz="3600" dirty="0">
                <a:solidFill>
                  <a:srgbClr val="000000"/>
                </a:solidFill>
                <a:latin typeface="TT Travels" panose="020B0604020202020204" charset="0"/>
                <a:cs typeface="David" panose="020E0502060401010101" pitchFamily="34" charset="-79"/>
              </a:rPr>
              <a:t>F1</a:t>
            </a:r>
            <a:r>
              <a:rPr lang="en" sz="3600" dirty="0">
                <a:solidFill>
                  <a:srgbClr val="000000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 </a:t>
            </a:r>
            <a:r>
              <a:rPr lang="he-IL" sz="36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וציון הנכונות היו נמוכים יחסית עבור כל </a:t>
            </a:r>
            <a:br>
              <a:rPr lang="en-US" sz="36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he-IL" sz="36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שלושת האלגוריתמים. </a:t>
            </a:r>
            <a:br>
              <a:rPr lang="en-US" sz="36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he-IL" sz="2000" dirty="0">
              <a:solidFill>
                <a:srgbClr val="00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r" rtl="1"/>
            <a:r>
              <a:rPr lang="he-IL" sz="36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לסיכום, ניתן להסיק שניתן להשתמש במודלים של </a:t>
            </a:r>
            <a:br>
              <a:rPr lang="en-US" sz="36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he-IL" sz="36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למידת מכונה כדי לחזות את הזוכה באירוויזיון.</a:t>
            </a:r>
            <a:endParaRPr lang="en-US" sz="3600" dirty="0">
              <a:solidFill>
                <a:srgbClr val="00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D3B26B45-6CEE-852D-1DC5-A153EABAD4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97" t="15624" r="29697" b="15626"/>
          <a:stretch/>
        </p:blipFill>
        <p:spPr bwMode="auto">
          <a:xfrm>
            <a:off x="457200" y="6667500"/>
            <a:ext cx="3520493" cy="3352800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86291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7786" b="7786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 rot="-105239">
            <a:off x="5284082" y="3146848"/>
            <a:ext cx="6650653" cy="1819096"/>
          </a:xfrm>
          <a:custGeom>
            <a:avLst/>
            <a:gdLst/>
            <a:ahLst/>
            <a:cxnLst/>
            <a:rect l="l" t="t" r="r" b="b"/>
            <a:pathLst>
              <a:path w="4189946" h="1373612">
                <a:moveTo>
                  <a:pt x="0" y="0"/>
                </a:moveTo>
                <a:lnTo>
                  <a:pt x="4189947" y="0"/>
                </a:lnTo>
                <a:lnTo>
                  <a:pt x="4189947" y="1373612"/>
                </a:lnTo>
                <a:lnTo>
                  <a:pt x="0" y="13736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77339" r="-13389"/>
            </a:stretch>
          </a:blipFill>
        </p:spPr>
      </p:sp>
      <p:sp>
        <p:nvSpPr>
          <p:cNvPr id="7" name="כותרת 1">
            <a:extLst>
              <a:ext uri="{FF2B5EF4-FFF2-40B4-BE49-F238E27FC236}">
                <a16:creationId xmlns:a16="http://schemas.microsoft.com/office/drawing/2014/main" id="{03CAA083-F51E-71F7-BCC5-09676D0C02AC}"/>
              </a:ext>
            </a:extLst>
          </p:cNvPr>
          <p:cNvSpPr txBox="1">
            <a:spLocks/>
          </p:cNvSpPr>
          <p:nvPr/>
        </p:nvSpPr>
        <p:spPr>
          <a:xfrm>
            <a:off x="3205055" y="2857500"/>
            <a:ext cx="11656215" cy="2254933"/>
          </a:xfrm>
          <a:prstGeom prst="rect">
            <a:avLst/>
          </a:prstGeom>
        </p:spPr>
        <p:txBody>
          <a:bodyPr anchor="ctr">
            <a:normAutofit fontScale="9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algn="ctr" defTabSz="914400" rtl="0" eaLnBrk="1" latinLnBrk="0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he-IL" sz="6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האם ניתן לחזות איזו מדינה תנצח בתחרות הזמר של האירוויזיון?</a:t>
            </a:r>
          </a:p>
        </p:txBody>
      </p:sp>
      <p:pic>
        <p:nvPicPr>
          <p:cNvPr id="11" name="תמונה 10" descr="יד עם סימנים">
            <a:extLst>
              <a:ext uri="{FF2B5EF4-FFF2-40B4-BE49-F238E27FC236}">
                <a16:creationId xmlns:a16="http://schemas.microsoft.com/office/drawing/2014/main" id="{64ED26CF-57AF-60A7-E8B5-BF76372AC9B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152" y="6158452"/>
            <a:ext cx="6375479" cy="404983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10B0E02-6F19-9F40-FD38-FF64282913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97" t="15624" r="29697" b="15626"/>
          <a:stretch/>
        </p:blipFill>
        <p:spPr bwMode="auto">
          <a:xfrm>
            <a:off x="13263965" y="5640213"/>
            <a:ext cx="4640650" cy="4419600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כותרת 1">
            <a:extLst>
              <a:ext uri="{FF2B5EF4-FFF2-40B4-BE49-F238E27FC236}">
                <a16:creationId xmlns:a16="http://schemas.microsoft.com/office/drawing/2014/main" id="{A5ECF0BB-8B9D-4AA8-FC7B-448915268DAD}"/>
              </a:ext>
            </a:extLst>
          </p:cNvPr>
          <p:cNvSpPr txBox="1">
            <a:spLocks/>
          </p:cNvSpPr>
          <p:nvPr/>
        </p:nvSpPr>
        <p:spPr>
          <a:xfrm>
            <a:off x="11201400" y="876300"/>
            <a:ext cx="6096000" cy="1049073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algn="ctr" defTabSz="914400" rtl="0" eaLnBrk="1" latinLnBrk="0" hangingPunct="1">
              <a:spcBef>
                <a:spcPct val="0"/>
              </a:spcBef>
              <a:buNone/>
            </a:pPr>
            <a:r>
              <a:rPr lang="he-IL" sz="65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שאלת המחקר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7786" b="7786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>
            <a:off x="0" y="2387185"/>
            <a:ext cx="18288000" cy="8090962"/>
          </a:xfrm>
          <a:custGeom>
            <a:avLst/>
            <a:gdLst/>
            <a:ahLst/>
            <a:cxnLst/>
            <a:rect l="l" t="t" r="r" b="b"/>
            <a:pathLst>
              <a:path w="19868958" h="8090962">
                <a:moveTo>
                  <a:pt x="0" y="0"/>
                </a:moveTo>
                <a:lnTo>
                  <a:pt x="19868958" y="0"/>
                </a:lnTo>
                <a:lnTo>
                  <a:pt x="19868958" y="8090963"/>
                </a:lnTo>
                <a:lnTo>
                  <a:pt x="0" y="809096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4322" t="-19883" r="-4322" b="-33709"/>
            </a:stretch>
          </a:blipFill>
        </p:spPr>
      </p:sp>
      <p:sp>
        <p:nvSpPr>
          <p:cNvPr id="5" name="כותרת 1">
            <a:extLst>
              <a:ext uri="{FF2B5EF4-FFF2-40B4-BE49-F238E27FC236}">
                <a16:creationId xmlns:a16="http://schemas.microsoft.com/office/drawing/2014/main" id="{6304224C-0915-6676-4273-C8C16403CF0C}"/>
              </a:ext>
            </a:extLst>
          </p:cNvPr>
          <p:cNvSpPr txBox="1">
            <a:spLocks/>
          </p:cNvSpPr>
          <p:nvPr/>
        </p:nvSpPr>
        <p:spPr>
          <a:xfrm>
            <a:off x="13716000" y="723900"/>
            <a:ext cx="3502815" cy="1056222"/>
          </a:xfrm>
          <a:prstGeom prst="rect">
            <a:avLst/>
          </a:prstGeom>
        </p:spPr>
        <p:txBody>
          <a:bodyPr anchor="ctr">
            <a:normAutofit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algn="ctr" defTabSz="914400" rtl="0" eaLnBrk="1" latinLnBrk="0" hangingPunct="1">
              <a:spcBef>
                <a:spcPct val="0"/>
              </a:spcBef>
              <a:buNone/>
            </a:pPr>
            <a:r>
              <a:rPr lang="en-US" sz="6500" b="1" spc="-299" dirty="0">
                <a:solidFill>
                  <a:schemeClr val="tx2">
                    <a:lumMod val="75000"/>
                  </a:schemeClr>
                </a:solidFill>
                <a:latin typeface="TT Travels"/>
              </a:rPr>
              <a:t>Crawling</a:t>
            </a:r>
            <a:endParaRPr lang="he-IL" sz="6500" b="1" dirty="0">
              <a:solidFill>
                <a:schemeClr val="tx2">
                  <a:lumMod val="75000"/>
                </a:schemeClr>
              </a:solidFill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sp>
        <p:nvSpPr>
          <p:cNvPr id="8" name="כותרת 1">
            <a:extLst>
              <a:ext uri="{FF2B5EF4-FFF2-40B4-BE49-F238E27FC236}">
                <a16:creationId xmlns:a16="http://schemas.microsoft.com/office/drawing/2014/main" id="{D6E0B7CC-BDE8-BE4C-28C9-5A4452E4DEA4}"/>
              </a:ext>
            </a:extLst>
          </p:cNvPr>
          <p:cNvSpPr txBox="1">
            <a:spLocks/>
          </p:cNvSpPr>
          <p:nvPr/>
        </p:nvSpPr>
        <p:spPr>
          <a:xfrm>
            <a:off x="461903" y="1951258"/>
            <a:ext cx="16764000" cy="403142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algn="r" defTabSz="914400" rtl="1" eaLnBrk="1" latinLnBrk="0" hangingPunct="1">
              <a:spcBef>
                <a:spcPct val="0"/>
              </a:spcBef>
              <a:buNone/>
            </a:pPr>
            <a:r>
              <a:rPr lang="en-US" sz="4000" dirty="0">
                <a:solidFill>
                  <a:srgbClr val="000000"/>
                </a:solidFill>
                <a:latin typeface="TT Travels"/>
              </a:rPr>
              <a:t>Crawling</a:t>
            </a:r>
            <a:r>
              <a:rPr lang="he-IL" sz="4000" dirty="0">
                <a:solidFill>
                  <a:srgbClr val="000000"/>
                </a:solidFill>
                <a:latin typeface="TT Travels"/>
              </a:rPr>
              <a:t> </a:t>
            </a:r>
            <a:r>
              <a:rPr lang="he-IL" sz="40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היא שיטה לקבלת נתונים מאתרי אינטרנט.</a:t>
            </a:r>
            <a:endParaRPr lang="en-US" sz="4000" dirty="0">
              <a:solidFill>
                <a:srgbClr val="00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algn="r" defTabSz="914400" rtl="1" eaLnBrk="1" latinLnBrk="0" hangingPunct="1">
              <a:spcBef>
                <a:spcPct val="0"/>
              </a:spcBef>
              <a:buNone/>
            </a:pPr>
            <a:br>
              <a:rPr lang="en-US" sz="18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he-IL" sz="40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בשלב הזה אספנו את כל המידע על הזוכים באירוויזיון החל משנת 1956 ועד 2023, כולל שנת האירוע, העיר המארחת, המדינה הזוכה, שמות </a:t>
            </a:r>
            <a:r>
              <a:rPr lang="he-IL" sz="4000" dirty="0" err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האמנים</a:t>
            </a:r>
            <a:r>
              <a:rPr lang="he-IL" sz="40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השירים, מספר הנקודות שקיבלה כל מדינה וכתובות האתרים מהם קיבלנו את המידע.</a:t>
            </a:r>
            <a:br>
              <a:rPr lang="en-US" sz="40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he-IL" sz="40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כל המידע מאוחסן ב-</a:t>
            </a:r>
            <a:r>
              <a:rPr lang="en-US" sz="4000" dirty="0">
                <a:solidFill>
                  <a:srgbClr val="000000"/>
                </a:solidFill>
                <a:latin typeface="TT Travels"/>
                <a:cs typeface="David" panose="020E0502060401010101" pitchFamily="34" charset="-79"/>
              </a:rPr>
              <a:t>DataFrame</a:t>
            </a:r>
            <a:r>
              <a:rPr lang="he-IL" sz="4000" dirty="0">
                <a:solidFill>
                  <a:srgbClr val="000000"/>
                </a:solidFill>
                <a:latin typeface="TT Travels"/>
                <a:cs typeface="David" panose="020E0502060401010101" pitchFamily="34" charset="-79"/>
              </a:rPr>
              <a:t> </a:t>
            </a:r>
            <a:r>
              <a:rPr lang="he-IL" sz="40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הבא:</a:t>
            </a:r>
          </a:p>
        </p:txBody>
      </p:sp>
      <p:sp>
        <p:nvSpPr>
          <p:cNvPr id="10" name="תיבת טקסט 9">
            <a:extLst>
              <a:ext uri="{FF2B5EF4-FFF2-40B4-BE49-F238E27FC236}">
                <a16:creationId xmlns:a16="http://schemas.microsoft.com/office/drawing/2014/main" id="{6CDC8079-3361-8300-5E51-B5284B124C87}"/>
              </a:ext>
            </a:extLst>
          </p:cNvPr>
          <p:cNvSpPr txBox="1"/>
          <p:nvPr/>
        </p:nvSpPr>
        <p:spPr>
          <a:xfrm>
            <a:off x="489612" y="9182100"/>
            <a:ext cx="697798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r" defTabSz="914400" rtl="1" eaLnBrk="1" latinLnBrk="0" hangingPunct="1"/>
            <a:r>
              <a:rPr lang="he-IL" sz="28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את המידע אספנו מהאתר הרשמי של האירוויזיון: </a:t>
            </a:r>
            <a:r>
              <a:rPr lang="en" sz="2800" dirty="0">
                <a:solidFill>
                  <a:srgbClr val="000000"/>
                </a:solidFill>
                <a:latin typeface="TT Travels"/>
                <a:cs typeface="David" panose="020E0502060401010101" pitchFamily="34" charset="-79"/>
              </a:rPr>
              <a:t>https://</a:t>
            </a:r>
            <a:r>
              <a:rPr lang="en" sz="2800" dirty="0" err="1">
                <a:solidFill>
                  <a:srgbClr val="000000"/>
                </a:solidFill>
                <a:latin typeface="TT Travels"/>
                <a:cs typeface="David" panose="020E0502060401010101" pitchFamily="34" charset="-79"/>
              </a:rPr>
              <a:t>eurovision.tv</a:t>
            </a:r>
            <a:r>
              <a:rPr lang="en" sz="2800" dirty="0">
                <a:solidFill>
                  <a:srgbClr val="000000"/>
                </a:solidFill>
                <a:latin typeface="TT Travels"/>
                <a:cs typeface="David" panose="020E0502060401010101" pitchFamily="34" charset="-79"/>
              </a:rPr>
              <a:t>/history</a:t>
            </a:r>
            <a:endParaRPr lang="he-IL" sz="2800" dirty="0"/>
          </a:p>
        </p:txBody>
      </p:sp>
      <p:pic>
        <p:nvPicPr>
          <p:cNvPr id="12" name="תמונה 11" descr="תמונה שמכילה טקסט, קבלה, צילום מסך, גופן&#10;&#10;התיאור נוצר באופן אוטומטי">
            <a:extLst>
              <a:ext uri="{FF2B5EF4-FFF2-40B4-BE49-F238E27FC236}">
                <a16:creationId xmlns:a16="http://schemas.microsoft.com/office/drawing/2014/main" id="{C03C6488-1070-99C0-8DAD-77545A74E8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600" y="6108738"/>
            <a:ext cx="8942425" cy="403142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7786" b="7786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>
            <a:off x="0" y="2387185"/>
            <a:ext cx="18288000" cy="8090962"/>
          </a:xfrm>
          <a:custGeom>
            <a:avLst/>
            <a:gdLst/>
            <a:ahLst/>
            <a:cxnLst/>
            <a:rect l="l" t="t" r="r" b="b"/>
            <a:pathLst>
              <a:path w="19868958" h="8090962">
                <a:moveTo>
                  <a:pt x="0" y="0"/>
                </a:moveTo>
                <a:lnTo>
                  <a:pt x="19868958" y="0"/>
                </a:lnTo>
                <a:lnTo>
                  <a:pt x="19868958" y="8090963"/>
                </a:lnTo>
                <a:lnTo>
                  <a:pt x="0" y="809096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4322" t="-19883" r="-4322" b="-33709"/>
            </a:stretch>
          </a:blipFill>
        </p:spPr>
      </p:sp>
      <p:sp>
        <p:nvSpPr>
          <p:cNvPr id="5" name="כותרת 1">
            <a:extLst>
              <a:ext uri="{FF2B5EF4-FFF2-40B4-BE49-F238E27FC236}">
                <a16:creationId xmlns:a16="http://schemas.microsoft.com/office/drawing/2014/main" id="{6304224C-0915-6676-4273-C8C16403CF0C}"/>
              </a:ext>
            </a:extLst>
          </p:cNvPr>
          <p:cNvSpPr txBox="1">
            <a:spLocks/>
          </p:cNvSpPr>
          <p:nvPr/>
        </p:nvSpPr>
        <p:spPr>
          <a:xfrm>
            <a:off x="13716000" y="723900"/>
            <a:ext cx="3502815" cy="1056222"/>
          </a:xfrm>
          <a:prstGeom prst="rect">
            <a:avLst/>
          </a:prstGeom>
        </p:spPr>
        <p:txBody>
          <a:bodyPr anchor="ctr">
            <a:normAutofit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algn="ctr" defTabSz="914400" rtl="0" eaLnBrk="1" latinLnBrk="0" hangingPunct="1">
              <a:spcBef>
                <a:spcPct val="0"/>
              </a:spcBef>
              <a:buNone/>
            </a:pPr>
            <a:r>
              <a:rPr lang="en-US" sz="6500" b="1" spc="-299" dirty="0">
                <a:solidFill>
                  <a:schemeClr val="tx2">
                    <a:lumMod val="75000"/>
                  </a:schemeClr>
                </a:solidFill>
                <a:latin typeface="TT Travels"/>
              </a:rPr>
              <a:t>Crawling</a:t>
            </a:r>
            <a:endParaRPr lang="he-IL" sz="6500" b="1" dirty="0">
              <a:solidFill>
                <a:schemeClr val="tx2">
                  <a:lumMod val="75000"/>
                </a:schemeClr>
              </a:solidFill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sp>
        <p:nvSpPr>
          <p:cNvPr id="8" name="כותרת 1">
            <a:extLst>
              <a:ext uri="{FF2B5EF4-FFF2-40B4-BE49-F238E27FC236}">
                <a16:creationId xmlns:a16="http://schemas.microsoft.com/office/drawing/2014/main" id="{D6E0B7CC-BDE8-BE4C-28C9-5A4452E4DEA4}"/>
              </a:ext>
            </a:extLst>
          </p:cNvPr>
          <p:cNvSpPr txBox="1">
            <a:spLocks/>
          </p:cNvSpPr>
          <p:nvPr/>
        </p:nvSpPr>
        <p:spPr>
          <a:xfrm>
            <a:off x="498339" y="1333500"/>
            <a:ext cx="16764000" cy="4339196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algn="r" defTabSz="914400" rtl="1" eaLnBrk="1" latinLnBrk="0" hangingPunct="1">
              <a:spcBef>
                <a:spcPct val="0"/>
              </a:spcBef>
              <a:buNone/>
            </a:pPr>
            <a:r>
              <a:rPr lang="he-IL" sz="32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לאחר שקיבלנו את המידע על הזוכים, נאסוף גם נתונים על כל המדינות המשתתפות באירוויזיון מכל הזמנים – שירים, ניקוד, מיקום זכייה והאם הן העפילו לגמר. </a:t>
            </a:r>
          </a:p>
          <a:p>
            <a:pPr marL="0" algn="r" defTabSz="914400" rtl="1" eaLnBrk="1" latinLnBrk="0" hangingPunct="1">
              <a:spcBef>
                <a:spcPct val="0"/>
              </a:spcBef>
              <a:buNone/>
            </a:pPr>
            <a:r>
              <a:rPr lang="he-IL" sz="32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מתכונת התחרות השתנתה במהלך השנים. בשנים 1956-2003 התקיים רק שלב הגמר, בשנים 2004-2007 התקיימו שלב חצי גמר וגמר, והחל מ-2007 ועד היום מתקיימים שני חצאי גמר וגמר. את המידע הזה לקחנו בחשבון באיסוף הנתונים שלנו. </a:t>
            </a:r>
            <a:br>
              <a:rPr lang="en-US" sz="32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he-IL" sz="32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כל המידע מאוחסן ב-</a:t>
            </a:r>
            <a:r>
              <a:rPr lang="en-US" sz="32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DataFrame</a:t>
            </a:r>
            <a:r>
              <a:rPr lang="he-IL" sz="32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הבא:</a:t>
            </a:r>
          </a:p>
        </p:txBody>
      </p:sp>
      <p:pic>
        <p:nvPicPr>
          <p:cNvPr id="9" name="תמונה 8" descr="תמונה שמכילה טקסט, צילום מסך, גופן, מספר&#10;&#10;התיאור נוצר באופן אוטומטי">
            <a:extLst>
              <a:ext uri="{FF2B5EF4-FFF2-40B4-BE49-F238E27FC236}">
                <a16:creationId xmlns:a16="http://schemas.microsoft.com/office/drawing/2014/main" id="{9D3EC3A0-F812-02D9-E3FE-BFF2CF5A6B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7800" y="5372100"/>
            <a:ext cx="8100206" cy="3900982"/>
          </a:xfrm>
          <a:prstGeom prst="rect">
            <a:avLst/>
          </a:prstGeom>
        </p:spPr>
      </p:pic>
      <p:sp>
        <p:nvSpPr>
          <p:cNvPr id="4" name="תיבת טקסט 3">
            <a:extLst>
              <a:ext uri="{FF2B5EF4-FFF2-40B4-BE49-F238E27FC236}">
                <a16:creationId xmlns:a16="http://schemas.microsoft.com/office/drawing/2014/main" id="{D239F9D0-88BF-51E2-FA35-41EEF0AD10C6}"/>
              </a:ext>
            </a:extLst>
          </p:cNvPr>
          <p:cNvSpPr txBox="1"/>
          <p:nvPr/>
        </p:nvSpPr>
        <p:spPr>
          <a:xfrm>
            <a:off x="496539" y="9029700"/>
            <a:ext cx="695878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r" defTabSz="914400" rtl="1" eaLnBrk="1" latinLnBrk="0" hangingPunct="1"/>
            <a:r>
              <a:rPr lang="he-IL" sz="28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את המידע אספנו מהאתר הרשמי של האירוויזיון: </a:t>
            </a:r>
            <a:r>
              <a:rPr lang="en" sz="2800" dirty="0">
                <a:solidFill>
                  <a:srgbClr val="000000"/>
                </a:solidFill>
                <a:latin typeface="TT Travels"/>
                <a:cs typeface="David" panose="020E0502060401010101" pitchFamily="34" charset="-79"/>
              </a:rPr>
              <a:t>https://</a:t>
            </a:r>
            <a:r>
              <a:rPr lang="en" sz="2800" dirty="0" err="1">
                <a:solidFill>
                  <a:srgbClr val="000000"/>
                </a:solidFill>
                <a:latin typeface="TT Travels"/>
                <a:cs typeface="David" panose="020E0502060401010101" pitchFamily="34" charset="-79"/>
              </a:rPr>
              <a:t>eurovision.tv</a:t>
            </a:r>
            <a:r>
              <a:rPr lang="en" sz="2800" dirty="0">
                <a:solidFill>
                  <a:srgbClr val="000000"/>
                </a:solidFill>
                <a:latin typeface="TT Travels"/>
                <a:cs typeface="David" panose="020E0502060401010101" pitchFamily="34" charset="-79"/>
              </a:rPr>
              <a:t>/history</a:t>
            </a:r>
            <a:endParaRPr lang="he-IL" sz="2800" dirty="0"/>
          </a:p>
        </p:txBody>
      </p:sp>
    </p:spTree>
    <p:extLst>
      <p:ext uri="{BB962C8B-B14F-4D97-AF65-F5344CB8AC3E}">
        <p14:creationId xmlns:p14="http://schemas.microsoft.com/office/powerpoint/2010/main" val="10720952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7786" b="7786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>
            <a:off x="2062772" y="0"/>
            <a:ext cx="14302047" cy="10287000"/>
          </a:xfrm>
          <a:custGeom>
            <a:avLst/>
            <a:gdLst/>
            <a:ahLst/>
            <a:cxnLst/>
            <a:rect l="l" t="t" r="r" b="b"/>
            <a:pathLst>
              <a:path w="14302047" h="11002650">
                <a:moveTo>
                  <a:pt x="0" y="0"/>
                </a:moveTo>
                <a:lnTo>
                  <a:pt x="14302048" y="0"/>
                </a:lnTo>
                <a:lnTo>
                  <a:pt x="14302048" y="11002650"/>
                </a:lnTo>
                <a:lnTo>
                  <a:pt x="0" y="110026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18651" t="-33073" b="-46477"/>
            </a:stretch>
          </a:blipFill>
        </p:spPr>
      </p:sp>
      <p:sp>
        <p:nvSpPr>
          <p:cNvPr id="5" name="כותרת 1">
            <a:extLst>
              <a:ext uri="{FF2B5EF4-FFF2-40B4-BE49-F238E27FC236}">
                <a16:creationId xmlns:a16="http://schemas.microsoft.com/office/drawing/2014/main" id="{ACFEC3C8-BE71-32DE-9480-D941A7C6759D}"/>
              </a:ext>
            </a:extLst>
          </p:cNvPr>
          <p:cNvSpPr txBox="1">
            <a:spLocks/>
          </p:cNvSpPr>
          <p:nvPr/>
        </p:nvSpPr>
        <p:spPr>
          <a:xfrm>
            <a:off x="15468600" y="723900"/>
            <a:ext cx="1750215" cy="1056222"/>
          </a:xfrm>
          <a:prstGeom prst="rect">
            <a:avLst/>
          </a:prstGeom>
        </p:spPr>
        <p:txBody>
          <a:bodyPr anchor="ctr">
            <a:normAutofit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algn="ctr" defTabSz="914400" rtl="1" eaLnBrk="1" latinLnBrk="0" hangingPunct="1">
              <a:spcBef>
                <a:spcPct val="0"/>
              </a:spcBef>
              <a:buNone/>
            </a:pPr>
            <a:r>
              <a:rPr lang="en-US" sz="6500" b="1" spc="-299" dirty="0">
                <a:solidFill>
                  <a:schemeClr val="tx2">
                    <a:lumMod val="75000"/>
                  </a:schemeClr>
                </a:solidFill>
                <a:latin typeface="TT Travels"/>
                <a:cs typeface="David" panose="020E0502060401010101" pitchFamily="34" charset="-79"/>
              </a:rPr>
              <a:t>API</a:t>
            </a:r>
            <a:endParaRPr lang="he-IL" sz="6500" b="1" dirty="0">
              <a:solidFill>
                <a:schemeClr val="tx2">
                  <a:lumMod val="75000"/>
                </a:schemeClr>
              </a:solidFill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sp>
        <p:nvSpPr>
          <p:cNvPr id="6" name="כותרת 1">
            <a:extLst>
              <a:ext uri="{FF2B5EF4-FFF2-40B4-BE49-F238E27FC236}">
                <a16:creationId xmlns:a16="http://schemas.microsoft.com/office/drawing/2014/main" id="{E9FD60C6-CF7B-F2A0-A381-0D15698B40FB}"/>
              </a:ext>
            </a:extLst>
          </p:cNvPr>
          <p:cNvSpPr txBox="1">
            <a:spLocks/>
          </p:cNvSpPr>
          <p:nvPr/>
        </p:nvSpPr>
        <p:spPr>
          <a:xfrm>
            <a:off x="304800" y="1790701"/>
            <a:ext cx="16921103" cy="3576868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algn="r" defTabSz="914400" rtl="1" eaLnBrk="1" latinLnBrk="0" hangingPunct="1">
              <a:spcBef>
                <a:spcPct val="0"/>
              </a:spcBef>
              <a:buNone/>
            </a:pPr>
            <a:r>
              <a:rPr lang="en-US" sz="32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API</a:t>
            </a:r>
            <a:r>
              <a:rPr lang="he-IL" sz="32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היא שיטה לקבלת נתונים מאתרים או שירותים מסוימים.</a:t>
            </a:r>
            <a:endParaRPr lang="en-US" sz="3200" dirty="0">
              <a:solidFill>
                <a:srgbClr val="00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algn="r" defTabSz="914400" rtl="1" eaLnBrk="1" latinLnBrk="0" hangingPunct="1">
              <a:spcBef>
                <a:spcPct val="0"/>
              </a:spcBef>
              <a:buNone/>
            </a:pPr>
            <a:br>
              <a:rPr lang="en-US" sz="18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he-IL" sz="32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בשלב הזה התחברנו לממשק ה-</a:t>
            </a:r>
            <a:r>
              <a:rPr lang="en-US" sz="32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API</a:t>
            </a:r>
            <a:r>
              <a:rPr lang="he-IL" sz="32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של </a:t>
            </a:r>
            <a:r>
              <a:rPr lang="en-US" sz="32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Spotify</a:t>
            </a:r>
            <a:r>
              <a:rPr lang="he-IL" sz="32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שזהו שירות הזרמת מוזיקה דיגיטלי, ואספנו נתונים לגבי כל השירים שבוצעו באירוויזיון אי פעם. </a:t>
            </a:r>
          </a:p>
          <a:p>
            <a:pPr marL="0" algn="r" defTabSz="914400" rtl="1" eaLnBrk="1" latinLnBrk="0" hangingPunct="1">
              <a:spcBef>
                <a:spcPct val="0"/>
              </a:spcBef>
              <a:buNone/>
            </a:pPr>
            <a:r>
              <a:rPr lang="he-IL" sz="32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על פי חיפוש שם האמן והשיר, קיבלנו את המספר הסידורי של השיר, ועל פי המספר הסידורי קיבלנו את המאפיינים הטכניים של כל שיר.</a:t>
            </a:r>
          </a:p>
          <a:p>
            <a:pPr algn="r" rtl="1"/>
            <a:r>
              <a:rPr lang="he-IL" sz="32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כל המידע מאוחסן ב-</a:t>
            </a:r>
            <a:r>
              <a:rPr lang="en-US" sz="32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DataFrame</a:t>
            </a:r>
            <a:r>
              <a:rPr lang="he-IL" sz="32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הבא:</a:t>
            </a:r>
          </a:p>
        </p:txBody>
      </p:sp>
      <p:pic>
        <p:nvPicPr>
          <p:cNvPr id="10" name="תמונה 9" descr="תמונה שמכילה טקסט, צילום מסך, מספר, גופן&#10;&#10;התיאור נוצר באופן אוטומטי">
            <a:extLst>
              <a:ext uri="{FF2B5EF4-FFF2-40B4-BE49-F238E27FC236}">
                <a16:creationId xmlns:a16="http://schemas.microsoft.com/office/drawing/2014/main" id="{40CC7C74-38E7-B171-CC67-10BAC93D2C1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600" y="5359575"/>
            <a:ext cx="7772400" cy="4666641"/>
          </a:xfrm>
          <a:prstGeom prst="rect">
            <a:avLst/>
          </a:prstGeom>
        </p:spPr>
      </p:pic>
      <p:sp>
        <p:nvSpPr>
          <p:cNvPr id="4" name="תיבת טקסט 3">
            <a:extLst>
              <a:ext uri="{FF2B5EF4-FFF2-40B4-BE49-F238E27FC236}">
                <a16:creationId xmlns:a16="http://schemas.microsoft.com/office/drawing/2014/main" id="{1087878A-4FB0-07C5-95BE-D74D9E1E1449}"/>
              </a:ext>
            </a:extLst>
          </p:cNvPr>
          <p:cNvSpPr txBox="1"/>
          <p:nvPr/>
        </p:nvSpPr>
        <p:spPr>
          <a:xfrm>
            <a:off x="685800" y="9040936"/>
            <a:ext cx="653501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r" defTabSz="914400" rtl="1" eaLnBrk="1" latinLnBrk="0" hangingPunct="1"/>
            <a:r>
              <a:rPr lang="he-IL" sz="28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את המידע אספנו מה-</a:t>
            </a:r>
            <a:r>
              <a:rPr lang="en-US" sz="2800" dirty="0">
                <a:solidFill>
                  <a:srgbClr val="000000"/>
                </a:solidFill>
                <a:latin typeface="TT Travels"/>
                <a:cs typeface="David" panose="020E0502060401010101" pitchFamily="34" charset="-79"/>
              </a:rPr>
              <a:t>API</a:t>
            </a:r>
            <a:r>
              <a:rPr lang="he-IL" sz="2800" dirty="0">
                <a:solidFill>
                  <a:srgbClr val="000000"/>
                </a:solidFill>
                <a:latin typeface="TT Travels"/>
                <a:cs typeface="David" panose="020E0502060401010101" pitchFamily="34" charset="-79"/>
              </a:rPr>
              <a:t> </a:t>
            </a:r>
            <a:r>
              <a:rPr lang="he-IL" sz="28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של</a:t>
            </a:r>
            <a:r>
              <a:rPr lang="he-IL" sz="2800" dirty="0">
                <a:solidFill>
                  <a:srgbClr val="000000"/>
                </a:solidFill>
                <a:latin typeface="TT Travels"/>
                <a:cs typeface="David" panose="020E0502060401010101" pitchFamily="34" charset="-79"/>
              </a:rPr>
              <a:t> </a:t>
            </a:r>
            <a:r>
              <a:rPr lang="en-US" sz="2800" dirty="0">
                <a:solidFill>
                  <a:srgbClr val="000000"/>
                </a:solidFill>
                <a:latin typeface="TT Travels"/>
                <a:cs typeface="David" panose="020E0502060401010101" pitchFamily="34" charset="-79"/>
              </a:rPr>
              <a:t>Spotify </a:t>
            </a:r>
            <a:r>
              <a:rPr lang="he-IL" sz="2800" dirty="0">
                <a:solidFill>
                  <a:srgbClr val="000000"/>
                </a:solidFill>
                <a:latin typeface="TT Travels"/>
                <a:cs typeface="David" panose="020E0502060401010101" pitchFamily="34" charset="-79"/>
              </a:rPr>
              <a:t>: </a:t>
            </a:r>
            <a:r>
              <a:rPr lang="en" sz="2800" dirty="0">
                <a:solidFill>
                  <a:srgbClr val="000000"/>
                </a:solidFill>
                <a:latin typeface="TT Travels"/>
                <a:cs typeface="David" panose="020E0502060401010101" pitchFamily="34" charset="-79"/>
              </a:rPr>
              <a:t>https://</a:t>
            </a:r>
            <a:r>
              <a:rPr lang="en" sz="2800" dirty="0" err="1">
                <a:solidFill>
                  <a:srgbClr val="000000"/>
                </a:solidFill>
                <a:latin typeface="TT Travels"/>
                <a:cs typeface="David" panose="020E0502060401010101" pitchFamily="34" charset="-79"/>
              </a:rPr>
              <a:t>api.spotify.com</a:t>
            </a:r>
            <a:r>
              <a:rPr lang="en" sz="2800" dirty="0">
                <a:solidFill>
                  <a:srgbClr val="000000"/>
                </a:solidFill>
                <a:latin typeface="TT Travels"/>
                <a:cs typeface="David" panose="020E0502060401010101" pitchFamily="34" charset="-79"/>
              </a:rPr>
              <a:t>/v1/search</a:t>
            </a:r>
            <a:endParaRPr lang="he-IL" sz="28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7786" b="7786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>
            <a:off x="-1" y="5143500"/>
            <a:ext cx="4149688" cy="5385316"/>
          </a:xfrm>
          <a:custGeom>
            <a:avLst/>
            <a:gdLst/>
            <a:ahLst/>
            <a:cxnLst/>
            <a:rect l="l" t="t" r="r" b="b"/>
            <a:pathLst>
              <a:path w="10466162" h="5385316">
                <a:moveTo>
                  <a:pt x="0" y="0"/>
                </a:moveTo>
                <a:lnTo>
                  <a:pt x="10466162" y="0"/>
                </a:lnTo>
                <a:lnTo>
                  <a:pt x="10466162" y="5385316"/>
                </a:lnTo>
                <a:lnTo>
                  <a:pt x="0" y="538531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152216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0" y="7245033"/>
            <a:ext cx="4926435" cy="3283783"/>
          </a:xfrm>
          <a:custGeom>
            <a:avLst/>
            <a:gdLst/>
            <a:ahLst/>
            <a:cxnLst/>
            <a:rect l="l" t="t" r="r" b="b"/>
            <a:pathLst>
              <a:path w="5000329" h="3283783">
                <a:moveTo>
                  <a:pt x="0" y="0"/>
                </a:moveTo>
                <a:lnTo>
                  <a:pt x="5000329" y="0"/>
                </a:lnTo>
                <a:lnTo>
                  <a:pt x="5000329" y="3283783"/>
                </a:lnTo>
                <a:lnTo>
                  <a:pt x="0" y="328378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1499" r="-337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4826867" y="6919418"/>
            <a:ext cx="4132213" cy="3609397"/>
          </a:xfrm>
          <a:custGeom>
            <a:avLst/>
            <a:gdLst/>
            <a:ahLst/>
            <a:cxnLst/>
            <a:rect l="l" t="t" r="r" b="b"/>
            <a:pathLst>
              <a:path w="4132213" h="3609397">
                <a:moveTo>
                  <a:pt x="0" y="0"/>
                </a:moveTo>
                <a:lnTo>
                  <a:pt x="4132212" y="0"/>
                </a:lnTo>
                <a:lnTo>
                  <a:pt x="4132212" y="3609398"/>
                </a:lnTo>
                <a:lnTo>
                  <a:pt x="0" y="360939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r="-33448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9324663" y="6276268"/>
            <a:ext cx="8963338" cy="4252548"/>
          </a:xfrm>
          <a:custGeom>
            <a:avLst/>
            <a:gdLst/>
            <a:ahLst/>
            <a:cxnLst/>
            <a:rect l="l" t="t" r="r" b="b"/>
            <a:pathLst>
              <a:path w="10980757" h="4252548">
                <a:moveTo>
                  <a:pt x="0" y="0"/>
                </a:moveTo>
                <a:lnTo>
                  <a:pt x="10980757" y="0"/>
                </a:lnTo>
                <a:lnTo>
                  <a:pt x="10980757" y="4252548"/>
                </a:lnTo>
                <a:lnTo>
                  <a:pt x="0" y="425254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1" r="-22507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5846909" y="6043590"/>
            <a:ext cx="9170537" cy="4485226"/>
          </a:xfrm>
          <a:custGeom>
            <a:avLst/>
            <a:gdLst/>
            <a:ahLst/>
            <a:cxnLst/>
            <a:rect l="l" t="t" r="r" b="b"/>
            <a:pathLst>
              <a:path w="9170537" h="4485226">
                <a:moveTo>
                  <a:pt x="0" y="0"/>
                </a:moveTo>
                <a:lnTo>
                  <a:pt x="9170537" y="0"/>
                </a:lnTo>
                <a:lnTo>
                  <a:pt x="9170537" y="4485226"/>
                </a:lnTo>
                <a:lnTo>
                  <a:pt x="0" y="448522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9" name="כותרת 1">
            <a:extLst>
              <a:ext uri="{FF2B5EF4-FFF2-40B4-BE49-F238E27FC236}">
                <a16:creationId xmlns:a16="http://schemas.microsoft.com/office/drawing/2014/main" id="{92F435C7-7481-A524-0DD1-F587A5BF188B}"/>
              </a:ext>
            </a:extLst>
          </p:cNvPr>
          <p:cNvSpPr txBox="1">
            <a:spLocks/>
          </p:cNvSpPr>
          <p:nvPr/>
        </p:nvSpPr>
        <p:spPr>
          <a:xfrm>
            <a:off x="13335000" y="723900"/>
            <a:ext cx="3883815" cy="1056222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algn="ctr" defTabSz="914400" rtl="0" eaLnBrk="1" latinLnBrk="0" hangingPunct="1">
              <a:spcBef>
                <a:spcPct val="0"/>
              </a:spcBef>
              <a:buNone/>
            </a:pPr>
            <a:r>
              <a:rPr lang="en-US" sz="6500" b="1" spc="-299" dirty="0">
                <a:solidFill>
                  <a:schemeClr val="tx2">
                    <a:lumMod val="75000"/>
                  </a:schemeClr>
                </a:solidFill>
                <a:latin typeface="TT Travels"/>
              </a:rPr>
              <a:t>Selenium</a:t>
            </a:r>
            <a:endParaRPr lang="he-IL" sz="6500" b="1" dirty="0">
              <a:solidFill>
                <a:schemeClr val="tx2">
                  <a:lumMod val="75000"/>
                </a:schemeClr>
              </a:solidFill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sp>
        <p:nvSpPr>
          <p:cNvPr id="8" name="כותרת 1">
            <a:extLst>
              <a:ext uri="{FF2B5EF4-FFF2-40B4-BE49-F238E27FC236}">
                <a16:creationId xmlns:a16="http://schemas.microsoft.com/office/drawing/2014/main" id="{975C0251-C366-2847-D57F-B1E927765FE3}"/>
              </a:ext>
            </a:extLst>
          </p:cNvPr>
          <p:cNvSpPr txBox="1">
            <a:spLocks/>
          </p:cNvSpPr>
          <p:nvPr/>
        </p:nvSpPr>
        <p:spPr>
          <a:xfrm>
            <a:off x="1447800" y="1943100"/>
            <a:ext cx="15701903" cy="3810000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algn="r" defTabSz="914400" rtl="1" eaLnBrk="1" latinLnBrk="0" hangingPunct="1">
              <a:spcBef>
                <a:spcPct val="0"/>
              </a:spcBef>
              <a:buNone/>
            </a:pPr>
            <a:r>
              <a:rPr lang="en-US" sz="32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Selenium</a:t>
            </a:r>
            <a:r>
              <a:rPr lang="he-IL" sz="32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הוא כלי קוד פתוח לאוטומציה של בדיקות אפליקציות אינטרנט.</a:t>
            </a:r>
            <a:br>
              <a:rPr lang="en-US" sz="36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br>
              <a:rPr lang="en-US" sz="16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he-IL" sz="32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בשלב הזה אספנו את פרטי ההצבעות משנת 1957 ועד היום (דילגנו על שנת 1956 כיוון שההצבעה בתחרות בשנה הזו הייתה חשאית ולא פורסמה). </a:t>
            </a:r>
            <a:br>
              <a:rPr lang="en-US" sz="32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he-IL" sz="32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פרטי הצבעה מורכבים משנת התחרות, הניקוד הכולל שכל מדינה קיבלה בגמר, ופירוט הנקודות שהתקבלו מכל מדינה.</a:t>
            </a:r>
          </a:p>
          <a:p>
            <a:pPr marL="0" algn="r" defTabSz="914400" rtl="1" eaLnBrk="1" latinLnBrk="0" hangingPunct="1">
              <a:spcBef>
                <a:spcPct val="0"/>
              </a:spcBef>
              <a:buNone/>
            </a:pPr>
            <a:r>
              <a:rPr lang="he-IL" sz="32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השתמשנו ב-</a:t>
            </a:r>
            <a:r>
              <a:rPr lang="en-US" sz="32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Selenium</a:t>
            </a:r>
            <a:r>
              <a:rPr lang="he-IL" sz="32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כיוון שחילוץ המידע באמצעות </a:t>
            </a:r>
            <a:r>
              <a:rPr lang="en-US" sz="32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Beautiful Soup</a:t>
            </a:r>
            <a:r>
              <a:rPr lang="he-IL" sz="32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נכשל.</a:t>
            </a:r>
          </a:p>
          <a:p>
            <a:pPr marL="0" algn="r" defTabSz="914400" rtl="1" eaLnBrk="1" latinLnBrk="0" hangingPunct="1">
              <a:spcBef>
                <a:spcPct val="0"/>
              </a:spcBef>
              <a:buNone/>
            </a:pPr>
            <a:r>
              <a:rPr lang="he-IL" sz="32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כל המידע מאוחסן ב-</a:t>
            </a:r>
            <a:r>
              <a:rPr lang="en-US" sz="32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DataFrame</a:t>
            </a:r>
            <a:r>
              <a:rPr lang="he-IL" sz="32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הבא:</a:t>
            </a:r>
          </a:p>
        </p:txBody>
      </p:sp>
      <p:pic>
        <p:nvPicPr>
          <p:cNvPr id="11" name="תמונה 10" descr="תמונה שמכילה צילום מסך, טקסט, לבן, שחור ולבן&#10;&#10;התיאור נוצר באופן אוטומטי">
            <a:extLst>
              <a:ext uri="{FF2B5EF4-FFF2-40B4-BE49-F238E27FC236}">
                <a16:creationId xmlns:a16="http://schemas.microsoft.com/office/drawing/2014/main" id="{A5500848-D673-CCA2-A0F6-496287E40104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80"/>
          <a:stretch/>
        </p:blipFill>
        <p:spPr>
          <a:xfrm>
            <a:off x="7265669" y="5985778"/>
            <a:ext cx="9884034" cy="3733799"/>
          </a:xfrm>
          <a:prstGeom prst="rect">
            <a:avLst/>
          </a:prstGeom>
        </p:spPr>
      </p:pic>
      <p:sp>
        <p:nvSpPr>
          <p:cNvPr id="12" name="תיבת טקסט 11">
            <a:extLst>
              <a:ext uri="{FF2B5EF4-FFF2-40B4-BE49-F238E27FC236}">
                <a16:creationId xmlns:a16="http://schemas.microsoft.com/office/drawing/2014/main" id="{8D08F8E2-0409-FE35-94DF-5943769046F7}"/>
              </a:ext>
            </a:extLst>
          </p:cNvPr>
          <p:cNvSpPr txBox="1"/>
          <p:nvPr/>
        </p:nvSpPr>
        <p:spPr>
          <a:xfrm>
            <a:off x="152400" y="8496300"/>
            <a:ext cx="5974972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r" defTabSz="914400" rtl="1" eaLnBrk="1" latinLnBrk="0" hangingPunct="1"/>
            <a:r>
              <a:rPr lang="he-IL" sz="28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את המידע אספנו מהאתר הרשמי של האירוויזיון: </a:t>
            </a:r>
            <a:r>
              <a:rPr lang="en-US" sz="2800" dirty="0">
                <a:solidFill>
                  <a:srgbClr val="000000"/>
                </a:solidFill>
                <a:latin typeface="TT Travels"/>
                <a:cs typeface="David" panose="020E0502060401010101" pitchFamily="34" charset="-79"/>
              </a:rPr>
              <a:t>https://eurovisionworld.com</a:t>
            </a:r>
            <a:endParaRPr lang="he-IL" sz="28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7786" b="7786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>
            <a:off x="10232464" y="3070396"/>
            <a:ext cx="8055536" cy="7216604"/>
          </a:xfrm>
          <a:custGeom>
            <a:avLst/>
            <a:gdLst/>
            <a:ahLst/>
            <a:cxnLst/>
            <a:rect l="l" t="t" r="r" b="b"/>
            <a:pathLst>
              <a:path w="15399954" h="7895976">
                <a:moveTo>
                  <a:pt x="0" y="0"/>
                </a:moveTo>
                <a:lnTo>
                  <a:pt x="15399954" y="0"/>
                </a:lnTo>
                <a:lnTo>
                  <a:pt x="15399954" y="7895976"/>
                </a:lnTo>
                <a:lnTo>
                  <a:pt x="0" y="789597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r="-91172" b="-9414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6850331" y="5703832"/>
            <a:ext cx="10715473" cy="4583167"/>
          </a:xfrm>
          <a:custGeom>
            <a:avLst/>
            <a:gdLst/>
            <a:ahLst/>
            <a:cxnLst/>
            <a:rect l="l" t="t" r="r" b="b"/>
            <a:pathLst>
              <a:path w="10715473" h="4909635">
                <a:moveTo>
                  <a:pt x="0" y="0"/>
                </a:moveTo>
                <a:lnTo>
                  <a:pt x="10715472" y="0"/>
                </a:lnTo>
                <a:lnTo>
                  <a:pt x="10715472" y="4909635"/>
                </a:lnTo>
                <a:lnTo>
                  <a:pt x="0" y="490963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b="-7123"/>
            </a:stretch>
          </a:blipFill>
        </p:spPr>
      </p:sp>
      <p:sp>
        <p:nvSpPr>
          <p:cNvPr id="7" name="כותרת 1">
            <a:extLst>
              <a:ext uri="{FF2B5EF4-FFF2-40B4-BE49-F238E27FC236}">
                <a16:creationId xmlns:a16="http://schemas.microsoft.com/office/drawing/2014/main" id="{F3F9735C-EE34-AD62-3ACD-F182AB76CF10}"/>
              </a:ext>
            </a:extLst>
          </p:cNvPr>
          <p:cNvSpPr txBox="1">
            <a:spLocks/>
          </p:cNvSpPr>
          <p:nvPr/>
        </p:nvSpPr>
        <p:spPr>
          <a:xfrm>
            <a:off x="9677400" y="723900"/>
            <a:ext cx="7541415" cy="1056222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algn="ctr" defTabSz="914400" rtl="1" eaLnBrk="1" latinLnBrk="0" hangingPunct="1">
              <a:spcBef>
                <a:spcPct val="0"/>
              </a:spcBef>
              <a:buNone/>
            </a:pPr>
            <a:r>
              <a:rPr lang="he-IL" sz="65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מיזוג</a:t>
            </a:r>
            <a:r>
              <a:rPr lang="he-IL" sz="6500" b="1" dirty="0">
                <a:solidFill>
                  <a:schemeClr val="tx2">
                    <a:lumMod val="75000"/>
                  </a:schemeClr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 </a:t>
            </a:r>
            <a:r>
              <a:rPr lang="en-US" sz="6500" b="1" dirty="0" err="1">
                <a:solidFill>
                  <a:schemeClr val="tx2">
                    <a:lumMod val="75000"/>
                  </a:schemeClr>
                </a:solidFill>
                <a:latin typeface="TT Travels"/>
              </a:rPr>
              <a:t>DataFrames</a:t>
            </a:r>
            <a:endParaRPr lang="he-IL" sz="6500" b="1" dirty="0">
              <a:solidFill>
                <a:schemeClr val="tx2">
                  <a:lumMod val="75000"/>
                </a:schemeClr>
              </a:solidFill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sp>
        <p:nvSpPr>
          <p:cNvPr id="8" name="כותרת 1">
            <a:extLst>
              <a:ext uri="{FF2B5EF4-FFF2-40B4-BE49-F238E27FC236}">
                <a16:creationId xmlns:a16="http://schemas.microsoft.com/office/drawing/2014/main" id="{CA8940E0-6E76-CEA2-173D-D3C83EBD7087}"/>
              </a:ext>
            </a:extLst>
          </p:cNvPr>
          <p:cNvSpPr txBox="1">
            <a:spLocks/>
          </p:cNvSpPr>
          <p:nvPr/>
        </p:nvSpPr>
        <p:spPr>
          <a:xfrm>
            <a:off x="1745512" y="1943100"/>
            <a:ext cx="15473303" cy="3760731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algn="r" defTabSz="914400" rtl="1" eaLnBrk="1" latinLnBrk="0" hangingPunct="1">
              <a:spcBef>
                <a:spcPct val="0"/>
              </a:spcBef>
              <a:buNone/>
            </a:pPr>
            <a:r>
              <a:rPr lang="he-IL" sz="32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בשלב הזה נמזג את ה-</a:t>
            </a:r>
            <a:r>
              <a:rPr lang="en-US" sz="32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T Travels"/>
                <a:cs typeface="David" panose="020E0502060401010101" pitchFamily="34" charset="-79"/>
              </a:rPr>
              <a:t>DataFrames</a:t>
            </a:r>
            <a:r>
              <a:rPr lang="he-IL" sz="32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שלנו. </a:t>
            </a:r>
            <a:endParaRPr lang="en-US" sz="3200" dirty="0">
              <a:solidFill>
                <a:srgbClr val="00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algn="r" defTabSz="914400" rtl="1" eaLnBrk="1" latinLnBrk="0" hangingPunct="1">
              <a:spcBef>
                <a:spcPct val="0"/>
              </a:spcBef>
              <a:buNone/>
            </a:pPr>
            <a:r>
              <a:rPr lang="he-IL" sz="32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ראשית, נרצה להשתמש רק בנתונים של שלב הגמר.  </a:t>
            </a:r>
            <a:br>
              <a:rPr lang="en-US" sz="32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he-IL" sz="32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לאחר מכן נסיר כפילויות מה-</a:t>
            </a:r>
            <a:r>
              <a:rPr lang="en-US" sz="3200" dirty="0">
                <a:solidFill>
                  <a:srgbClr val="000000"/>
                </a:solidFill>
                <a:latin typeface="TT Travels"/>
                <a:cs typeface="David" panose="020E0502060401010101" pitchFamily="34" charset="-79"/>
              </a:rPr>
              <a:t>DataFrame</a:t>
            </a:r>
            <a:r>
              <a:rPr lang="he-IL" sz="3200" dirty="0">
                <a:solidFill>
                  <a:srgbClr val="000000"/>
                </a:solidFill>
                <a:latin typeface="TT Travels"/>
                <a:cs typeface="David" panose="020E0502060401010101" pitchFamily="34" charset="-79"/>
              </a:rPr>
              <a:t> </a:t>
            </a:r>
            <a:r>
              <a:rPr lang="he-IL" sz="32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של המשתתפים, ונסיר את השורות של 1956 כיוון שההצבעות בשנה הזו היו חשאיות ואינן ידועות. </a:t>
            </a:r>
            <a:br>
              <a:rPr lang="en-US" sz="32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he-IL" sz="32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נשנה את שמות העמודות בהתאם על מנת ליצור מיזוג מוצלח, לדוגמה את </a:t>
            </a:r>
            <a:r>
              <a:rPr lang="en-US" sz="3200" dirty="0">
                <a:solidFill>
                  <a:srgbClr val="000000"/>
                </a:solidFill>
                <a:latin typeface="TT Travels"/>
                <a:cs typeface="David" panose="020E0502060401010101" pitchFamily="34" charset="-79"/>
              </a:rPr>
              <a:t>‘Country'</a:t>
            </a:r>
            <a:r>
              <a:rPr lang="he-IL" sz="3200" dirty="0">
                <a:solidFill>
                  <a:srgbClr val="000000"/>
                </a:solidFill>
                <a:latin typeface="TT Travels"/>
                <a:cs typeface="David" panose="020E0502060401010101" pitchFamily="34" charset="-79"/>
              </a:rPr>
              <a:t> </a:t>
            </a:r>
            <a:r>
              <a:rPr lang="he-IL" sz="32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נשנה ל-</a:t>
            </a:r>
            <a:r>
              <a:rPr lang="en-US" sz="3200" dirty="0">
                <a:solidFill>
                  <a:srgbClr val="000000"/>
                </a:solidFill>
                <a:latin typeface="TT Travels"/>
                <a:cs typeface="David" panose="020E0502060401010101" pitchFamily="34" charset="-79"/>
              </a:rPr>
              <a:t>’</a:t>
            </a:r>
            <a:r>
              <a:rPr lang="en-US" sz="3200" dirty="0" err="1">
                <a:solidFill>
                  <a:srgbClr val="000000"/>
                </a:solidFill>
                <a:latin typeface="TT Travels"/>
                <a:cs typeface="David" panose="020E0502060401010101" pitchFamily="34" charset="-79"/>
              </a:rPr>
              <a:t>To_Country</a:t>
            </a:r>
            <a:r>
              <a:rPr lang="en-US" sz="3200" dirty="0">
                <a:solidFill>
                  <a:srgbClr val="000000"/>
                </a:solidFill>
                <a:latin typeface="TT Travels"/>
                <a:cs typeface="David" panose="020E0502060401010101" pitchFamily="34" charset="-79"/>
              </a:rPr>
              <a:t>'</a:t>
            </a:r>
            <a:r>
              <a:rPr lang="he-IL" sz="3200" dirty="0">
                <a:solidFill>
                  <a:srgbClr val="000000"/>
                </a:solidFill>
                <a:latin typeface="TT Travels"/>
                <a:cs typeface="David" panose="020E0502060401010101" pitchFamily="34" charset="-79"/>
              </a:rPr>
              <a:t> </a:t>
            </a:r>
            <a:r>
              <a:rPr lang="he-IL" sz="3200" dirty="0" err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וכו</a:t>
            </a:r>
            <a:r>
              <a:rPr lang="he-IL" sz="32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'.</a:t>
            </a:r>
          </a:p>
          <a:p>
            <a:pPr marL="0" algn="r" defTabSz="914400" rtl="1" eaLnBrk="1" latinLnBrk="0" hangingPunct="1">
              <a:spcBef>
                <a:spcPct val="0"/>
              </a:spcBef>
              <a:buNone/>
            </a:pPr>
            <a:r>
              <a:rPr lang="he-IL" sz="32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כך נראה ה-</a:t>
            </a:r>
            <a:r>
              <a:rPr lang="en-US" sz="3200" dirty="0">
                <a:solidFill>
                  <a:srgbClr val="000000"/>
                </a:solidFill>
                <a:latin typeface="TT Travels"/>
                <a:cs typeface="David" panose="020E0502060401010101" pitchFamily="34" charset="-79"/>
              </a:rPr>
              <a:t>DataFrame</a:t>
            </a:r>
            <a:r>
              <a:rPr lang="he-IL" sz="3200" dirty="0">
                <a:solidFill>
                  <a:srgbClr val="000000"/>
                </a:solidFill>
                <a:latin typeface="TT Travels"/>
                <a:cs typeface="David" panose="020E0502060401010101" pitchFamily="34" charset="-79"/>
              </a:rPr>
              <a:t> </a:t>
            </a:r>
            <a:r>
              <a:rPr lang="he-IL" sz="32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הממוזג: </a:t>
            </a:r>
          </a:p>
        </p:txBody>
      </p:sp>
      <p:pic>
        <p:nvPicPr>
          <p:cNvPr id="16" name="תמונה 15" descr="תמונה שמכילה טקסט, צילום מסך, גופן, קבלה&#10;&#10;התיאור נוצר באופן אוטומטי">
            <a:extLst>
              <a:ext uri="{FF2B5EF4-FFF2-40B4-BE49-F238E27FC236}">
                <a16:creationId xmlns:a16="http://schemas.microsoft.com/office/drawing/2014/main" id="{7579811C-BDCD-83DC-A530-5B7E271BF7E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4858252"/>
            <a:ext cx="8382000" cy="4874751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7786" b="7786"/>
          <a:stretch>
            <a:fillRect/>
          </a:stretch>
        </p:blipFill>
        <p:spPr>
          <a:xfrm>
            <a:off x="0" y="-301"/>
            <a:ext cx="18288000" cy="10287000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>
            <a:off x="10232464" y="3070396"/>
            <a:ext cx="8055536" cy="7216604"/>
          </a:xfrm>
          <a:custGeom>
            <a:avLst/>
            <a:gdLst/>
            <a:ahLst/>
            <a:cxnLst/>
            <a:rect l="l" t="t" r="r" b="b"/>
            <a:pathLst>
              <a:path w="15399954" h="7895976">
                <a:moveTo>
                  <a:pt x="0" y="0"/>
                </a:moveTo>
                <a:lnTo>
                  <a:pt x="15399954" y="0"/>
                </a:lnTo>
                <a:lnTo>
                  <a:pt x="15399954" y="7895976"/>
                </a:lnTo>
                <a:lnTo>
                  <a:pt x="0" y="789597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r="-91172" b="-9414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6850331" y="5703832"/>
            <a:ext cx="10715473" cy="4583167"/>
          </a:xfrm>
          <a:custGeom>
            <a:avLst/>
            <a:gdLst/>
            <a:ahLst/>
            <a:cxnLst/>
            <a:rect l="l" t="t" r="r" b="b"/>
            <a:pathLst>
              <a:path w="10715473" h="4909635">
                <a:moveTo>
                  <a:pt x="0" y="0"/>
                </a:moveTo>
                <a:lnTo>
                  <a:pt x="10715472" y="0"/>
                </a:lnTo>
                <a:lnTo>
                  <a:pt x="10715472" y="4909635"/>
                </a:lnTo>
                <a:lnTo>
                  <a:pt x="0" y="490963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b="-7123"/>
            </a:stretch>
          </a:blipFill>
        </p:spPr>
      </p:sp>
      <p:sp>
        <p:nvSpPr>
          <p:cNvPr id="7" name="כותרת 1">
            <a:extLst>
              <a:ext uri="{FF2B5EF4-FFF2-40B4-BE49-F238E27FC236}">
                <a16:creationId xmlns:a16="http://schemas.microsoft.com/office/drawing/2014/main" id="{F3F9735C-EE34-AD62-3ACD-F182AB76CF10}"/>
              </a:ext>
            </a:extLst>
          </p:cNvPr>
          <p:cNvSpPr txBox="1">
            <a:spLocks/>
          </p:cNvSpPr>
          <p:nvPr/>
        </p:nvSpPr>
        <p:spPr>
          <a:xfrm>
            <a:off x="5257800" y="723900"/>
            <a:ext cx="11961015" cy="1143000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algn="ctr" defTabSz="914400" rtl="1" eaLnBrk="1" latinLnBrk="0" hangingPunct="1">
              <a:spcBef>
                <a:spcPct val="0"/>
              </a:spcBef>
              <a:buNone/>
            </a:pPr>
            <a:r>
              <a:rPr lang="he-IL" sz="65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ניקוי המידע – </a:t>
            </a:r>
            <a:r>
              <a:rPr lang="en-US" sz="6500" b="1" dirty="0">
                <a:solidFill>
                  <a:schemeClr val="tx2">
                    <a:lumMod val="75000"/>
                  </a:schemeClr>
                </a:solidFill>
                <a:latin typeface="TT Travels" panose="020B0604020202020204" charset="0"/>
                <a:ea typeface="Tahoma" panose="020B0604030504040204" pitchFamily="34" charset="0"/>
                <a:cs typeface="Tahoma" panose="020B0604030504040204" pitchFamily="34" charset="0"/>
              </a:rPr>
              <a:t>Data Cleaning</a:t>
            </a:r>
            <a:endParaRPr lang="he-IL" sz="6500" b="1" dirty="0">
              <a:solidFill>
                <a:schemeClr val="tx2">
                  <a:lumMod val="75000"/>
                </a:schemeClr>
              </a:solidFill>
              <a:latin typeface="TT Travels" panose="020B0604020202020204" charset="0"/>
              <a:cs typeface="David" panose="020E0502060401010101" pitchFamily="34" charset="-79"/>
            </a:endParaRPr>
          </a:p>
        </p:txBody>
      </p:sp>
      <p:sp>
        <p:nvSpPr>
          <p:cNvPr id="8" name="כותרת 1">
            <a:extLst>
              <a:ext uri="{FF2B5EF4-FFF2-40B4-BE49-F238E27FC236}">
                <a16:creationId xmlns:a16="http://schemas.microsoft.com/office/drawing/2014/main" id="{CA8940E0-6E76-CEA2-173D-D3C83EBD7087}"/>
              </a:ext>
            </a:extLst>
          </p:cNvPr>
          <p:cNvSpPr txBox="1">
            <a:spLocks/>
          </p:cNvSpPr>
          <p:nvPr/>
        </p:nvSpPr>
        <p:spPr>
          <a:xfrm>
            <a:off x="914400" y="2095500"/>
            <a:ext cx="16235303" cy="2590799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algn="r" defTabSz="914400" rtl="1" eaLnBrk="1" latinLnBrk="0" hangingPunct="1">
              <a:spcBef>
                <a:spcPct val="0"/>
              </a:spcBef>
              <a:buNone/>
            </a:pPr>
            <a:r>
              <a:rPr lang="he-IL" sz="40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לאחר המיזוג נדרשנו לטפל בנתונים חסרים שהופיעו לנו בטבלה</a:t>
            </a:r>
          </a:p>
          <a:p>
            <a:pPr marL="0" algn="r" defTabSz="914400" rtl="1" eaLnBrk="1" latinLnBrk="0" hangingPunct="1">
              <a:spcBef>
                <a:spcPct val="0"/>
              </a:spcBef>
              <a:buNone/>
            </a:pPr>
            <a:r>
              <a:rPr lang="he-IL" sz="40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כל זאת לצורך הכנה לניתוח המתקדם.</a:t>
            </a:r>
          </a:p>
          <a:p>
            <a:pPr marL="0" algn="r" defTabSz="914400" rtl="1" eaLnBrk="1" latinLnBrk="0" hangingPunct="1">
              <a:spcBef>
                <a:spcPct val="0"/>
              </a:spcBef>
              <a:buNone/>
            </a:pPr>
            <a:r>
              <a:rPr lang="he-IL" sz="40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במקום ה </a:t>
            </a:r>
            <a:r>
              <a:rPr lang="en-US" sz="4000" dirty="0">
                <a:solidFill>
                  <a:srgbClr val="000000"/>
                </a:solidFill>
                <a:latin typeface="TT Travels" panose="020B0604020202020204" charset="0"/>
                <a:ea typeface="Tahoma" panose="020B0604030504040204" pitchFamily="34" charset="0"/>
                <a:cs typeface="Tahoma" panose="020B0604030504040204" pitchFamily="34" charset="0"/>
              </a:rPr>
              <a:t>Voting Points</a:t>
            </a:r>
            <a:r>
              <a:rPr lang="he-IL" sz="4000" dirty="0">
                <a:solidFill>
                  <a:srgbClr val="000000"/>
                </a:solidFill>
                <a:latin typeface="TT Travels" panose="020B060402020202020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he-IL" sz="40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החסרים החלפנו לערך '0', ו-</a:t>
            </a:r>
            <a:r>
              <a:rPr lang="en-US" sz="4000" dirty="0">
                <a:solidFill>
                  <a:srgbClr val="000000"/>
                </a:solidFill>
                <a:latin typeface="TT Travels" panose="020B0604020202020204" charset="0"/>
                <a:ea typeface="Tahoma" panose="020B0604030504040204" pitchFamily="34" charset="0"/>
                <a:cs typeface="Tahoma" panose="020B0604030504040204" pitchFamily="34" charset="0"/>
              </a:rPr>
              <a:t>Audio Features</a:t>
            </a:r>
            <a:r>
              <a:rPr lang="he-IL" sz="4000" dirty="0">
                <a:solidFill>
                  <a:srgbClr val="000000"/>
                </a:solidFill>
                <a:latin typeface="TT Travels" panose="020B060402020202020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he-IL" sz="40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החלפנו בחציון.</a:t>
            </a:r>
          </a:p>
        </p:txBody>
      </p:sp>
    </p:spTree>
    <p:extLst>
      <p:ext uri="{BB962C8B-B14F-4D97-AF65-F5344CB8AC3E}">
        <p14:creationId xmlns:p14="http://schemas.microsoft.com/office/powerpoint/2010/main" val="10573726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3374</TotalTime>
  <Words>1272</Words>
  <Application>Microsoft Office PowerPoint</Application>
  <PresentationFormat>מותאם אישית</PresentationFormat>
  <Paragraphs>105</Paragraphs>
  <Slides>24</Slides>
  <Notes>0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5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24</vt:i4>
      </vt:variant>
    </vt:vector>
  </HeadingPairs>
  <TitlesOfParts>
    <vt:vector size="30" baseType="lpstr">
      <vt:lpstr>Tahoma</vt:lpstr>
      <vt:lpstr>TT Travels</vt:lpstr>
      <vt:lpstr>Arial</vt:lpstr>
      <vt:lpstr>David</vt:lpstr>
      <vt:lpstr>Calibri</vt:lpstr>
      <vt:lpstr>Office Theme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מצגת של PowerPoint‏</dc:title>
  <dc:creator>אלירן כהן גרשון</dc:creator>
  <cp:lastModifiedBy>דנה זהר</cp:lastModifiedBy>
  <cp:revision>35</cp:revision>
  <dcterms:created xsi:type="dcterms:W3CDTF">2006-08-16T00:00:00Z</dcterms:created>
  <dcterms:modified xsi:type="dcterms:W3CDTF">2023-06-14T21:22:53Z</dcterms:modified>
  <dc:identifier>DAFlm3uoU8g</dc:identifier>
</cp:coreProperties>
</file>